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29"/>
  </p:notesMasterIdLst>
  <p:handoutMasterIdLst>
    <p:handoutMasterId r:id="rId30"/>
  </p:handoutMasterIdLst>
  <p:sldIdLst>
    <p:sldId id="281" r:id="rId2"/>
    <p:sldId id="1806" r:id="rId3"/>
    <p:sldId id="1261" r:id="rId4"/>
    <p:sldId id="1794" r:id="rId5"/>
    <p:sldId id="1769" r:id="rId6"/>
    <p:sldId id="1799" r:id="rId7"/>
    <p:sldId id="1772" r:id="rId8"/>
    <p:sldId id="1773" r:id="rId9"/>
    <p:sldId id="1774" r:id="rId10"/>
    <p:sldId id="1775" r:id="rId11"/>
    <p:sldId id="1791" r:id="rId12"/>
    <p:sldId id="1777" r:id="rId13"/>
    <p:sldId id="1792" r:id="rId14"/>
    <p:sldId id="1778" r:id="rId15"/>
    <p:sldId id="1780" r:id="rId16"/>
    <p:sldId id="1807" r:id="rId17"/>
    <p:sldId id="1781" r:id="rId18"/>
    <p:sldId id="1782" r:id="rId19"/>
    <p:sldId id="1795" r:id="rId20"/>
    <p:sldId id="1784" r:id="rId21"/>
    <p:sldId id="1796" r:id="rId22"/>
    <p:sldId id="1787" r:id="rId23"/>
    <p:sldId id="1788" r:id="rId24"/>
    <p:sldId id="1803" r:id="rId25"/>
    <p:sldId id="1804" r:id="rId26"/>
    <p:sldId id="1805" r:id="rId27"/>
    <p:sldId id="1801"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gie Fleming" initials="MF" lastIdx="3" clrIdx="0">
    <p:extLst>
      <p:ext uri="{19B8F6BF-5375-455C-9EA6-DF929625EA0E}">
        <p15:presenceInfo xmlns:p15="http://schemas.microsoft.com/office/powerpoint/2012/main" userId="S::mfleming@falmouthme.org::6b1d9560-d94c-4da5-81ca-f3e6dc16e1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85" autoAdjust="0"/>
    <p:restoredTop sz="86722" autoAdjust="0"/>
  </p:normalViewPr>
  <p:slideViewPr>
    <p:cSldViewPr>
      <p:cViewPr varScale="1">
        <p:scale>
          <a:sx n="99" d="100"/>
          <a:sy n="99" d="100"/>
        </p:scale>
        <p:origin x="960" y="78"/>
      </p:cViewPr>
      <p:guideLst>
        <p:guide orient="horz" pos="2160"/>
        <p:guide pos="2880"/>
      </p:guideLst>
    </p:cSldViewPr>
  </p:slideViewPr>
  <p:outlineViewPr>
    <p:cViewPr>
      <p:scale>
        <a:sx n="33" d="100"/>
        <a:sy n="33" d="100"/>
      </p:scale>
      <p:origin x="0" y="359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196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ALMOUTH\DATA\PS\Shared\Fire%20Admin\Staffing%20Data\Historical%20Call%20Volum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a:t>Fire-EMS </a:t>
            </a:r>
            <a:r>
              <a:rPr lang="en-US" dirty="0"/>
              <a:t>Calls &amp; Population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1426071741034"/>
          <c:y val="0.16708333333333336"/>
          <c:w val="0.86486351706036746"/>
          <c:h val="0.61498432487605714"/>
        </c:manualLayout>
      </c:layout>
      <c:lineChart>
        <c:grouping val="standard"/>
        <c:varyColors val="0"/>
        <c:ser>
          <c:idx val="0"/>
          <c:order val="0"/>
          <c:tx>
            <c:strRef>
              <c:f>Population!$D$17</c:f>
              <c:strCache>
                <c:ptCount val="1"/>
                <c:pt idx="0">
                  <c:v>Population</c:v>
                </c:pt>
              </c:strCache>
            </c:strRef>
          </c:tx>
          <c:spPr>
            <a:ln w="28575" cap="rnd">
              <a:solidFill>
                <a:schemeClr val="accent6"/>
              </a:solidFill>
              <a:round/>
            </a:ln>
            <a:effectLst/>
          </c:spPr>
          <c:marker>
            <c:symbol val="none"/>
          </c:marker>
          <c:cat>
            <c:strRef>
              <c:f>Population!$C$18:$C$26</c:f>
              <c:strCache>
                <c:ptCount val="9"/>
                <c:pt idx="0">
                  <c:v>1959</c:v>
                </c:pt>
                <c:pt idx="1">
                  <c:v>1969</c:v>
                </c:pt>
                <c:pt idx="2">
                  <c:v>1979</c:v>
                </c:pt>
                <c:pt idx="3">
                  <c:v>1989</c:v>
                </c:pt>
                <c:pt idx="4">
                  <c:v>1999</c:v>
                </c:pt>
                <c:pt idx="5">
                  <c:v>2009</c:v>
                </c:pt>
                <c:pt idx="6">
                  <c:v>2019</c:v>
                </c:pt>
                <c:pt idx="7">
                  <c:v>est. 2029</c:v>
                </c:pt>
                <c:pt idx="8">
                  <c:v>est. 2039</c:v>
                </c:pt>
              </c:strCache>
            </c:strRef>
          </c:cat>
          <c:val>
            <c:numRef>
              <c:f>Population!$D$18:$D$26</c:f>
              <c:numCache>
                <c:formatCode>General</c:formatCode>
                <c:ptCount val="9"/>
                <c:pt idx="0">
                  <c:v>5976</c:v>
                </c:pt>
                <c:pt idx="1">
                  <c:v>6291</c:v>
                </c:pt>
                <c:pt idx="2">
                  <c:v>6853</c:v>
                </c:pt>
                <c:pt idx="3">
                  <c:v>7610</c:v>
                </c:pt>
                <c:pt idx="4">
                  <c:v>10310</c:v>
                </c:pt>
                <c:pt idx="5">
                  <c:v>11185</c:v>
                </c:pt>
                <c:pt idx="6">
                  <c:v>12240</c:v>
                </c:pt>
                <c:pt idx="7">
                  <c:v>14120</c:v>
                </c:pt>
                <c:pt idx="8">
                  <c:v>16000</c:v>
                </c:pt>
              </c:numCache>
            </c:numRef>
          </c:val>
          <c:smooth val="0"/>
          <c:extLst>
            <c:ext xmlns:c16="http://schemas.microsoft.com/office/drawing/2014/chart" uri="{C3380CC4-5D6E-409C-BE32-E72D297353CC}">
              <c16:uniqueId val="{00000000-C0DD-4494-A3D3-C239F6465D2F}"/>
            </c:ext>
          </c:extLst>
        </c:ser>
        <c:ser>
          <c:idx val="1"/>
          <c:order val="1"/>
          <c:tx>
            <c:strRef>
              <c:f>Population!$E$17</c:f>
              <c:strCache>
                <c:ptCount val="1"/>
                <c:pt idx="0">
                  <c:v>Total Calls</c:v>
                </c:pt>
              </c:strCache>
            </c:strRef>
          </c:tx>
          <c:spPr>
            <a:ln w="28575" cap="rnd">
              <a:solidFill>
                <a:srgbClr val="C00000"/>
              </a:solidFill>
              <a:round/>
            </a:ln>
            <a:effectLst/>
          </c:spPr>
          <c:marker>
            <c:symbol val="none"/>
          </c:marker>
          <c:cat>
            <c:strRef>
              <c:f>Population!$C$18:$C$26</c:f>
              <c:strCache>
                <c:ptCount val="9"/>
                <c:pt idx="0">
                  <c:v>1959</c:v>
                </c:pt>
                <c:pt idx="1">
                  <c:v>1969</c:v>
                </c:pt>
                <c:pt idx="2">
                  <c:v>1979</c:v>
                </c:pt>
                <c:pt idx="3">
                  <c:v>1989</c:v>
                </c:pt>
                <c:pt idx="4">
                  <c:v>1999</c:v>
                </c:pt>
                <c:pt idx="5">
                  <c:v>2009</c:v>
                </c:pt>
                <c:pt idx="6">
                  <c:v>2019</c:v>
                </c:pt>
                <c:pt idx="7">
                  <c:v>est. 2029</c:v>
                </c:pt>
                <c:pt idx="8">
                  <c:v>est. 2039</c:v>
                </c:pt>
              </c:strCache>
            </c:strRef>
          </c:cat>
          <c:val>
            <c:numRef>
              <c:f>Population!$E$18:$E$26</c:f>
              <c:numCache>
                <c:formatCode>General</c:formatCode>
                <c:ptCount val="9"/>
                <c:pt idx="0">
                  <c:v>91</c:v>
                </c:pt>
                <c:pt idx="1">
                  <c:v>127</c:v>
                </c:pt>
                <c:pt idx="2">
                  <c:v>610</c:v>
                </c:pt>
                <c:pt idx="3">
                  <c:v>914</c:v>
                </c:pt>
                <c:pt idx="4">
                  <c:v>1182</c:v>
                </c:pt>
                <c:pt idx="5">
                  <c:v>1517</c:v>
                </c:pt>
                <c:pt idx="6">
                  <c:v>2216</c:v>
                </c:pt>
                <c:pt idx="7">
                  <c:v>3058</c:v>
                </c:pt>
                <c:pt idx="8">
                  <c:v>4220</c:v>
                </c:pt>
              </c:numCache>
            </c:numRef>
          </c:val>
          <c:smooth val="0"/>
          <c:extLst>
            <c:ext xmlns:c16="http://schemas.microsoft.com/office/drawing/2014/chart" uri="{C3380CC4-5D6E-409C-BE32-E72D297353CC}">
              <c16:uniqueId val="{00000001-C0DD-4494-A3D3-C239F6465D2F}"/>
            </c:ext>
          </c:extLst>
        </c:ser>
        <c:dLbls>
          <c:showLegendKey val="0"/>
          <c:showVal val="0"/>
          <c:showCatName val="0"/>
          <c:showSerName val="0"/>
          <c:showPercent val="0"/>
          <c:showBubbleSize val="0"/>
        </c:dLbls>
        <c:smooth val="0"/>
        <c:axId val="449950080"/>
        <c:axId val="449944832"/>
      </c:lineChart>
      <c:catAx>
        <c:axId val="449950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9944832"/>
        <c:crosses val="autoZero"/>
        <c:auto val="1"/>
        <c:lblAlgn val="ctr"/>
        <c:lblOffset val="100"/>
        <c:noMultiLvlLbl val="0"/>
      </c:catAx>
      <c:valAx>
        <c:axId val="449944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9950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Apparatus</a:t>
            </a:r>
            <a:r>
              <a:rPr lang="en-US" baseline="0" dirty="0"/>
              <a:t> Called to Scene but did not Respond</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Summary!$A$4</c:f>
              <c:strCache>
                <c:ptCount val="1"/>
                <c:pt idx="0">
                  <c:v>2019</c:v>
                </c:pt>
              </c:strCache>
            </c:strRef>
          </c:tx>
          <c:spPr>
            <a:solidFill>
              <a:schemeClr val="accent6"/>
            </a:solidFill>
            <a:ln>
              <a:noFill/>
            </a:ln>
            <a:effectLst/>
          </c:spPr>
          <c:invertIfNegative val="0"/>
          <c:cat>
            <c:strRef>
              <c:f>(Summary!$N$1,Summary!$K$1,Summary!$E$1,Summary!$H$1,Summary!$B$1)</c:f>
              <c:strCache>
                <c:ptCount val="5"/>
                <c:pt idx="0">
                  <c:v>Tank 4</c:v>
                </c:pt>
                <c:pt idx="1">
                  <c:v>Tower 2</c:v>
                </c:pt>
                <c:pt idx="2">
                  <c:v>Engine 4</c:v>
                </c:pt>
                <c:pt idx="3">
                  <c:v>Engine 2</c:v>
                </c:pt>
                <c:pt idx="4">
                  <c:v>Engine 1</c:v>
                </c:pt>
              </c:strCache>
            </c:strRef>
          </c:cat>
          <c:val>
            <c:numRef>
              <c:f>(Summary!$P$4,Summary!$M$4,Summary!$G$4,Summary!$J$4,Summary!$D$4)</c:f>
              <c:numCache>
                <c:formatCode>0%</c:formatCode>
                <c:ptCount val="5"/>
                <c:pt idx="0">
                  <c:v>0.3968253968253968</c:v>
                </c:pt>
                <c:pt idx="1">
                  <c:v>0.43093922651933703</c:v>
                </c:pt>
                <c:pt idx="2">
                  <c:v>0.11442786069651742</c:v>
                </c:pt>
                <c:pt idx="3">
                  <c:v>9.5354523227383858E-2</c:v>
                </c:pt>
                <c:pt idx="4">
                  <c:v>0.23220973782771537</c:v>
                </c:pt>
              </c:numCache>
            </c:numRef>
          </c:val>
          <c:extLst>
            <c:ext xmlns:c16="http://schemas.microsoft.com/office/drawing/2014/chart" uri="{C3380CC4-5D6E-409C-BE32-E72D297353CC}">
              <c16:uniqueId val="{00000000-DC57-4C26-9946-42F83E506580}"/>
            </c:ext>
          </c:extLst>
        </c:ser>
        <c:ser>
          <c:idx val="1"/>
          <c:order val="1"/>
          <c:tx>
            <c:strRef>
              <c:f>Summary!$A$3</c:f>
              <c:strCache>
                <c:ptCount val="1"/>
                <c:pt idx="0">
                  <c:v>2011</c:v>
                </c:pt>
              </c:strCache>
            </c:strRef>
          </c:tx>
          <c:spPr>
            <a:solidFill>
              <a:srgbClr val="C00000"/>
            </a:solidFill>
            <a:ln>
              <a:noFill/>
            </a:ln>
            <a:effectLst/>
          </c:spPr>
          <c:invertIfNegative val="0"/>
          <c:cat>
            <c:strRef>
              <c:f>(Summary!$N$1,Summary!$K$1,Summary!$E$1,Summary!$H$1,Summary!$B$1)</c:f>
              <c:strCache>
                <c:ptCount val="5"/>
                <c:pt idx="0">
                  <c:v>Tank 4</c:v>
                </c:pt>
                <c:pt idx="1">
                  <c:v>Tower 2</c:v>
                </c:pt>
                <c:pt idx="2">
                  <c:v>Engine 4</c:v>
                </c:pt>
                <c:pt idx="3">
                  <c:v>Engine 2</c:v>
                </c:pt>
                <c:pt idx="4">
                  <c:v>Engine 1</c:v>
                </c:pt>
              </c:strCache>
            </c:strRef>
          </c:cat>
          <c:val>
            <c:numRef>
              <c:f>(Summary!$P$3,Summary!$M$3,Summary!$G$3,Summary!$J$3,Summary!$D$3)</c:f>
              <c:numCache>
                <c:formatCode>0%</c:formatCode>
                <c:ptCount val="5"/>
                <c:pt idx="0">
                  <c:v>0.16901408450704225</c:v>
                </c:pt>
                <c:pt idx="1">
                  <c:v>0.14450867052023122</c:v>
                </c:pt>
                <c:pt idx="2">
                  <c:v>7.4235807860262015E-2</c:v>
                </c:pt>
                <c:pt idx="3">
                  <c:v>3.5031847133757961E-2</c:v>
                </c:pt>
                <c:pt idx="4">
                  <c:v>6.4864864864864868E-2</c:v>
                </c:pt>
              </c:numCache>
            </c:numRef>
          </c:val>
          <c:extLst>
            <c:ext xmlns:c16="http://schemas.microsoft.com/office/drawing/2014/chart" uri="{C3380CC4-5D6E-409C-BE32-E72D297353CC}">
              <c16:uniqueId val="{00000001-DC57-4C26-9946-42F83E506580}"/>
            </c:ext>
          </c:extLst>
        </c:ser>
        <c:dLbls>
          <c:showLegendKey val="0"/>
          <c:showVal val="0"/>
          <c:showCatName val="0"/>
          <c:showSerName val="0"/>
          <c:showPercent val="0"/>
          <c:showBubbleSize val="0"/>
        </c:dLbls>
        <c:gapWidth val="150"/>
        <c:axId val="275423488"/>
        <c:axId val="275426112"/>
      </c:barChart>
      <c:catAx>
        <c:axId val="275423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426112"/>
        <c:crosses val="autoZero"/>
        <c:auto val="1"/>
        <c:lblAlgn val="ctr"/>
        <c:lblOffset val="100"/>
        <c:noMultiLvlLbl val="0"/>
      </c:catAx>
      <c:valAx>
        <c:axId val="2754261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 Non-Response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4234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Average Crew Size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1"/>
          <c:order val="0"/>
          <c:tx>
            <c:strRef>
              <c:f>Summary!$D$1</c:f>
              <c:strCache>
                <c:ptCount val="1"/>
                <c:pt idx="0">
                  <c:v>2019</c:v>
                </c:pt>
              </c:strCache>
            </c:strRef>
          </c:tx>
          <c:spPr>
            <a:solidFill>
              <a:schemeClr val="accent6"/>
            </a:solidFill>
            <a:ln>
              <a:noFill/>
            </a:ln>
            <a:effectLst/>
          </c:spPr>
          <c:invertIfNegative val="0"/>
          <c:cat>
            <c:strRef>
              <c:f>(Summary!$A$7,Summary!$A$6,Summary!$A$5,Summary!$A$4,Summary!$A$3)</c:f>
              <c:strCache>
                <c:ptCount val="5"/>
                <c:pt idx="0">
                  <c:v>Tank 4</c:v>
                </c:pt>
                <c:pt idx="1">
                  <c:v>Engine 4</c:v>
                </c:pt>
                <c:pt idx="2">
                  <c:v>Tower 2</c:v>
                </c:pt>
                <c:pt idx="3">
                  <c:v>Engine 2</c:v>
                </c:pt>
                <c:pt idx="4">
                  <c:v>Engine 1</c:v>
                </c:pt>
              </c:strCache>
            </c:strRef>
          </c:cat>
          <c:val>
            <c:numRef>
              <c:f>(Summary!$E$7,Summary!$E$6,Summary!$E$5,Summary!$E$4,Summary!$E$3)</c:f>
              <c:numCache>
                <c:formatCode>0.0</c:formatCode>
                <c:ptCount val="5"/>
                <c:pt idx="0">
                  <c:v>1.4920634920634921</c:v>
                </c:pt>
                <c:pt idx="1">
                  <c:v>2.7722772277227721</c:v>
                </c:pt>
                <c:pt idx="2">
                  <c:v>1.4285714285714286</c:v>
                </c:pt>
                <c:pt idx="3">
                  <c:v>2.9536585365853658</c:v>
                </c:pt>
                <c:pt idx="4">
                  <c:v>2.1492537313432836</c:v>
                </c:pt>
              </c:numCache>
            </c:numRef>
          </c:val>
          <c:extLst>
            <c:ext xmlns:c16="http://schemas.microsoft.com/office/drawing/2014/chart" uri="{C3380CC4-5D6E-409C-BE32-E72D297353CC}">
              <c16:uniqueId val="{00000000-4B01-4227-A35C-D0B1D68C6ED2}"/>
            </c:ext>
          </c:extLst>
        </c:ser>
        <c:ser>
          <c:idx val="0"/>
          <c:order val="1"/>
          <c:tx>
            <c:strRef>
              <c:f>Summary!$B$1</c:f>
              <c:strCache>
                <c:ptCount val="1"/>
                <c:pt idx="0">
                  <c:v>2011</c:v>
                </c:pt>
              </c:strCache>
            </c:strRef>
          </c:tx>
          <c:spPr>
            <a:solidFill>
              <a:schemeClr val="tx2"/>
            </a:solidFill>
            <a:ln>
              <a:noFill/>
            </a:ln>
            <a:effectLst/>
          </c:spPr>
          <c:invertIfNegative val="0"/>
          <c:cat>
            <c:strRef>
              <c:f>(Summary!$A$7,Summary!$A$6,Summary!$A$5,Summary!$A$4,Summary!$A$3)</c:f>
              <c:strCache>
                <c:ptCount val="5"/>
                <c:pt idx="0">
                  <c:v>Tank 4</c:v>
                </c:pt>
                <c:pt idx="1">
                  <c:v>Engine 4</c:v>
                </c:pt>
                <c:pt idx="2">
                  <c:v>Tower 2</c:v>
                </c:pt>
                <c:pt idx="3">
                  <c:v>Engine 2</c:v>
                </c:pt>
                <c:pt idx="4">
                  <c:v>Engine 1</c:v>
                </c:pt>
              </c:strCache>
            </c:strRef>
          </c:cat>
          <c:val>
            <c:numRef>
              <c:f>(Summary!$C$7,Summary!$C$6,Summary!$C$5,Summary!$C$4,Summary!$C$3)</c:f>
              <c:numCache>
                <c:formatCode>0.0</c:formatCode>
                <c:ptCount val="5"/>
                <c:pt idx="0">
                  <c:v>2.0422535211267605</c:v>
                </c:pt>
                <c:pt idx="1">
                  <c:v>3.1739130434782608</c:v>
                </c:pt>
                <c:pt idx="2">
                  <c:v>2.6551724137931036</c:v>
                </c:pt>
                <c:pt idx="3">
                  <c:v>3.4190476190476189</c:v>
                </c:pt>
                <c:pt idx="4">
                  <c:v>2.564516129032258</c:v>
                </c:pt>
              </c:numCache>
            </c:numRef>
          </c:val>
          <c:extLst>
            <c:ext xmlns:c16="http://schemas.microsoft.com/office/drawing/2014/chart" uri="{C3380CC4-5D6E-409C-BE32-E72D297353CC}">
              <c16:uniqueId val="{00000001-4B01-4227-A35C-D0B1D68C6ED2}"/>
            </c:ext>
          </c:extLst>
        </c:ser>
        <c:dLbls>
          <c:showLegendKey val="0"/>
          <c:showVal val="0"/>
          <c:showCatName val="0"/>
          <c:showSerName val="0"/>
          <c:showPercent val="0"/>
          <c:showBubbleSize val="0"/>
        </c:dLbls>
        <c:gapWidth val="182"/>
        <c:axId val="272669312"/>
        <c:axId val="272670296"/>
      </c:barChart>
      <c:catAx>
        <c:axId val="272669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670296"/>
        <c:crosses val="autoZero"/>
        <c:auto val="1"/>
        <c:lblAlgn val="ctr"/>
        <c:lblOffset val="100"/>
        <c:noMultiLvlLbl val="0"/>
      </c:catAx>
      <c:valAx>
        <c:axId val="272670296"/>
        <c:scaling>
          <c:orientation val="minMax"/>
          <c:max val="6"/>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6693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2011 Responders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tx2"/>
              </a:solidFill>
              <a:ln w="19050">
                <a:solidFill>
                  <a:schemeClr val="lt1"/>
                </a:solidFill>
              </a:ln>
              <a:effectLst/>
            </c:spPr>
            <c:extLst>
              <c:ext xmlns:c16="http://schemas.microsoft.com/office/drawing/2014/chart" uri="{C3380CC4-5D6E-409C-BE32-E72D297353CC}">
                <c16:uniqueId val="{00000001-AABF-4977-91A7-F897E8A9D193}"/>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AABF-4977-91A7-F897E8A9D193}"/>
              </c:ext>
            </c:extLst>
          </c:dPt>
          <c:cat>
            <c:strRef>
              <c:f>'pie chart avg crew size'!$D$5:$E$5</c:f>
              <c:strCache>
                <c:ptCount val="2"/>
                <c:pt idx="0">
                  <c:v>Paid Staff</c:v>
                </c:pt>
                <c:pt idx="1">
                  <c:v>Call Staff</c:v>
                </c:pt>
              </c:strCache>
            </c:strRef>
          </c:cat>
          <c:val>
            <c:numRef>
              <c:f>'pie chart avg crew size'!$D$6:$E$6</c:f>
              <c:numCache>
                <c:formatCode>General</c:formatCode>
                <c:ptCount val="2"/>
                <c:pt idx="0">
                  <c:v>1955</c:v>
                </c:pt>
                <c:pt idx="1">
                  <c:v>6752</c:v>
                </c:pt>
              </c:numCache>
            </c:numRef>
          </c:val>
          <c:extLst>
            <c:ext xmlns:c16="http://schemas.microsoft.com/office/drawing/2014/chart" uri="{C3380CC4-5D6E-409C-BE32-E72D297353CC}">
              <c16:uniqueId val="{00000004-AABF-4977-91A7-F897E8A9D193}"/>
            </c:ext>
          </c:extLst>
        </c:ser>
        <c:dLbls>
          <c:showLegendKey val="0"/>
          <c:showVal val="0"/>
          <c:showCatName val="0"/>
          <c:showSerName val="0"/>
          <c:showPercent val="0"/>
          <c:showBubbleSize val="0"/>
          <c:showLeaderLines val="1"/>
        </c:dLbls>
        <c:firstSliceAng val="0"/>
      </c:pieChart>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2019 Responders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solidFill>
              <a:schemeClr val="tx2"/>
            </a:solidFill>
          </c:spPr>
          <c:dPt>
            <c:idx val="0"/>
            <c:bubble3D val="0"/>
            <c:spPr>
              <a:solidFill>
                <a:schemeClr val="tx2"/>
              </a:solidFill>
              <a:ln w="19050">
                <a:solidFill>
                  <a:schemeClr val="lt1"/>
                </a:solidFill>
              </a:ln>
              <a:effectLst/>
            </c:spPr>
            <c:extLst>
              <c:ext xmlns:c16="http://schemas.microsoft.com/office/drawing/2014/chart" uri="{C3380CC4-5D6E-409C-BE32-E72D297353CC}">
                <c16:uniqueId val="{00000001-342E-4A40-8B9D-BF199E6BF6F0}"/>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342E-4A40-8B9D-BF199E6BF6F0}"/>
              </c:ext>
            </c:extLst>
          </c:dPt>
          <c:cat>
            <c:strRef>
              <c:f>'pie chart avg crew size'!$J$5:$K$5</c:f>
              <c:strCache>
                <c:ptCount val="2"/>
                <c:pt idx="0">
                  <c:v>Paid Staff</c:v>
                </c:pt>
                <c:pt idx="1">
                  <c:v>Call Staff</c:v>
                </c:pt>
              </c:strCache>
            </c:strRef>
          </c:cat>
          <c:val>
            <c:numRef>
              <c:f>'pie chart avg crew size'!$J$6:$K$6</c:f>
              <c:numCache>
                <c:formatCode>General</c:formatCode>
                <c:ptCount val="2"/>
                <c:pt idx="0">
                  <c:v>5089</c:v>
                </c:pt>
                <c:pt idx="1">
                  <c:v>3425</c:v>
                </c:pt>
              </c:numCache>
            </c:numRef>
          </c:val>
          <c:extLst>
            <c:ext xmlns:c16="http://schemas.microsoft.com/office/drawing/2014/chart" uri="{C3380CC4-5D6E-409C-BE32-E72D297353CC}">
              <c16:uniqueId val="{00000004-342E-4A40-8B9D-BF199E6BF6F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1" y="0"/>
            <a:ext cx="3037146" cy="464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6" tIns="46583" rIns="93166" bIns="46583" numCol="1" anchor="t" anchorCtr="0" compatLnSpc="1">
            <a:prstTxWarp prst="textNoShape">
              <a:avLst/>
            </a:prstTxWarp>
          </a:bodyPr>
          <a:lstStyle>
            <a:lvl1pPr defTabSz="931711">
              <a:defRPr sz="1200"/>
            </a:lvl1pPr>
          </a:lstStyle>
          <a:p>
            <a:pPr>
              <a:defRPr/>
            </a:pPr>
            <a:endParaRPr lang="en-US" dirty="0"/>
          </a:p>
        </p:txBody>
      </p:sp>
      <p:sp>
        <p:nvSpPr>
          <p:cNvPr id="120835" name="Rectangle 3"/>
          <p:cNvSpPr>
            <a:spLocks noGrp="1" noChangeArrowheads="1"/>
          </p:cNvSpPr>
          <p:nvPr>
            <p:ph type="dt" sz="quarter" idx="1"/>
          </p:nvPr>
        </p:nvSpPr>
        <p:spPr bwMode="auto">
          <a:xfrm>
            <a:off x="3971654" y="0"/>
            <a:ext cx="3037146" cy="464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6" tIns="46583" rIns="93166" bIns="46583" numCol="1" anchor="t" anchorCtr="0" compatLnSpc="1">
            <a:prstTxWarp prst="textNoShape">
              <a:avLst/>
            </a:prstTxWarp>
          </a:bodyPr>
          <a:lstStyle>
            <a:lvl1pPr algn="r" defTabSz="931711">
              <a:defRPr sz="1200"/>
            </a:lvl1pPr>
          </a:lstStyle>
          <a:p>
            <a:pPr>
              <a:defRPr/>
            </a:pPr>
            <a:endParaRPr lang="en-US" dirty="0"/>
          </a:p>
        </p:txBody>
      </p:sp>
      <p:sp>
        <p:nvSpPr>
          <p:cNvPr id="120836" name="Rectangle 4"/>
          <p:cNvSpPr>
            <a:spLocks noGrp="1" noChangeArrowheads="1"/>
          </p:cNvSpPr>
          <p:nvPr>
            <p:ph type="ftr" sz="quarter" idx="2"/>
          </p:nvPr>
        </p:nvSpPr>
        <p:spPr bwMode="auto">
          <a:xfrm>
            <a:off x="1" y="8830064"/>
            <a:ext cx="3037146" cy="464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6" tIns="46583" rIns="93166" bIns="46583" numCol="1" anchor="b" anchorCtr="0" compatLnSpc="1">
            <a:prstTxWarp prst="textNoShape">
              <a:avLst/>
            </a:prstTxWarp>
          </a:bodyPr>
          <a:lstStyle>
            <a:lvl1pPr defTabSz="931711">
              <a:defRPr sz="1200"/>
            </a:lvl1pPr>
          </a:lstStyle>
          <a:p>
            <a:pPr>
              <a:defRPr/>
            </a:pPr>
            <a:endParaRPr lang="en-US" dirty="0"/>
          </a:p>
        </p:txBody>
      </p:sp>
      <p:sp>
        <p:nvSpPr>
          <p:cNvPr id="120837" name="Rectangle 5"/>
          <p:cNvSpPr>
            <a:spLocks noGrp="1" noChangeArrowheads="1"/>
          </p:cNvSpPr>
          <p:nvPr>
            <p:ph type="sldNum" sz="quarter" idx="3"/>
          </p:nvPr>
        </p:nvSpPr>
        <p:spPr bwMode="auto">
          <a:xfrm>
            <a:off x="3971654" y="8830064"/>
            <a:ext cx="3037146" cy="464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6" tIns="46583" rIns="93166" bIns="46583" numCol="1" anchor="b" anchorCtr="0" compatLnSpc="1">
            <a:prstTxWarp prst="textNoShape">
              <a:avLst/>
            </a:prstTxWarp>
          </a:bodyPr>
          <a:lstStyle>
            <a:lvl1pPr algn="r" defTabSz="931711">
              <a:defRPr sz="1200"/>
            </a:lvl1pPr>
          </a:lstStyle>
          <a:p>
            <a:pPr>
              <a:defRPr/>
            </a:pPr>
            <a:fld id="{FB2ED8AF-F881-4D9C-823A-7DC2F2DE45A4}" type="slidenum">
              <a:rPr lang="en-US"/>
              <a:pPr>
                <a:defRPr/>
              </a:pPr>
              <a:t>‹#›</a:t>
            </a:fld>
            <a:endParaRPr lang="en-US" dirty="0"/>
          </a:p>
        </p:txBody>
      </p:sp>
    </p:spTree>
    <p:extLst>
      <p:ext uri="{BB962C8B-B14F-4D97-AF65-F5344CB8AC3E}">
        <p14:creationId xmlns:p14="http://schemas.microsoft.com/office/powerpoint/2010/main" val="4185385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idx="1"/>
          </p:nvPr>
        </p:nvSpPr>
        <p:spPr>
          <a:xfrm>
            <a:off x="3971081" y="0"/>
            <a:ext cx="3037735" cy="464503"/>
          </a:xfrm>
          <a:prstGeom prst="rect">
            <a:avLst/>
          </a:prstGeom>
        </p:spPr>
        <p:txBody>
          <a:bodyPr vert="horz" lIns="91294" tIns="45647" rIns="91294" bIns="45647" rtlCol="0"/>
          <a:lstStyle>
            <a:lvl1pPr algn="r">
              <a:defRPr sz="1200"/>
            </a:lvl1pPr>
          </a:lstStyle>
          <a:p>
            <a:fld id="{3568FD6D-57FF-4342-82FF-D9DF5C7C5D6A}" type="datetimeFigureOut">
              <a:rPr lang="en-US" smtClean="0"/>
              <a:pPr/>
              <a:t>1/22/2020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94" tIns="45647" rIns="91294" bIns="45647" rtlCol="0" anchor="ctr"/>
          <a:lstStyle/>
          <a:p>
            <a:endParaRPr lang="en-US" dirty="0"/>
          </a:p>
        </p:txBody>
      </p:sp>
      <p:sp>
        <p:nvSpPr>
          <p:cNvPr id="5" name="Notes Placeholder 4"/>
          <p:cNvSpPr>
            <a:spLocks noGrp="1"/>
          </p:cNvSpPr>
          <p:nvPr>
            <p:ph type="body" sz="quarter" idx="3"/>
          </p:nvPr>
        </p:nvSpPr>
        <p:spPr>
          <a:xfrm>
            <a:off x="700406" y="4415156"/>
            <a:ext cx="5609588" cy="4183697"/>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081" y="8830312"/>
            <a:ext cx="3037735" cy="464503"/>
          </a:xfrm>
          <a:prstGeom prst="rect">
            <a:avLst/>
          </a:prstGeom>
        </p:spPr>
        <p:txBody>
          <a:bodyPr vert="horz" lIns="91294" tIns="45647" rIns="91294" bIns="45647" rtlCol="0" anchor="b"/>
          <a:lstStyle>
            <a:lvl1pPr algn="r">
              <a:defRPr sz="1200"/>
            </a:lvl1pPr>
          </a:lstStyle>
          <a:p>
            <a:fld id="{36B16D4B-7519-4C09-BD00-CB68024A27C0}" type="slidenum">
              <a:rPr lang="en-US" smtClean="0"/>
              <a:pPr/>
              <a:t>‹#›</a:t>
            </a:fld>
            <a:endParaRPr lang="en-US" dirty="0"/>
          </a:p>
        </p:txBody>
      </p:sp>
    </p:spTree>
    <p:extLst>
      <p:ext uri="{BB962C8B-B14F-4D97-AF65-F5344CB8AC3E}">
        <p14:creationId xmlns:p14="http://schemas.microsoft.com/office/powerpoint/2010/main" val="2451692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B16D4B-7519-4C09-BD00-CB68024A27C0}" type="slidenum">
              <a:rPr lang="en-US" smtClean="0"/>
              <a:pPr/>
              <a:t>1</a:t>
            </a:fld>
            <a:endParaRPr lang="en-US" dirty="0"/>
          </a:p>
        </p:txBody>
      </p:sp>
    </p:spTree>
    <p:extLst>
      <p:ext uri="{BB962C8B-B14F-4D97-AF65-F5344CB8AC3E}">
        <p14:creationId xmlns:p14="http://schemas.microsoft.com/office/powerpoint/2010/main" val="1643554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B16D4B-7519-4C09-BD00-CB68024A27C0}" type="slidenum">
              <a:rPr lang="en-US" smtClean="0"/>
              <a:pPr/>
              <a:t>12</a:t>
            </a:fld>
            <a:endParaRPr lang="en-US" dirty="0"/>
          </a:p>
        </p:txBody>
      </p:sp>
    </p:spTree>
    <p:extLst>
      <p:ext uri="{BB962C8B-B14F-4D97-AF65-F5344CB8AC3E}">
        <p14:creationId xmlns:p14="http://schemas.microsoft.com/office/powerpoint/2010/main" val="225014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B16D4B-7519-4C09-BD00-CB68024A27C0}" type="slidenum">
              <a:rPr lang="en-US" smtClean="0"/>
              <a:pPr/>
              <a:t>24</a:t>
            </a:fld>
            <a:endParaRPr lang="en-US" dirty="0"/>
          </a:p>
        </p:txBody>
      </p:sp>
    </p:spTree>
    <p:extLst>
      <p:ext uri="{BB962C8B-B14F-4D97-AF65-F5344CB8AC3E}">
        <p14:creationId xmlns:p14="http://schemas.microsoft.com/office/powerpoint/2010/main" val="1789927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B16D4B-7519-4C09-BD00-CB68024A27C0}" type="slidenum">
              <a:rPr lang="en-US" smtClean="0"/>
              <a:pPr/>
              <a:t>25</a:t>
            </a:fld>
            <a:endParaRPr lang="en-US" dirty="0"/>
          </a:p>
        </p:txBody>
      </p:sp>
    </p:spTree>
    <p:extLst>
      <p:ext uri="{BB962C8B-B14F-4D97-AF65-F5344CB8AC3E}">
        <p14:creationId xmlns:p14="http://schemas.microsoft.com/office/powerpoint/2010/main" val="221513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B16D4B-7519-4C09-BD00-CB68024A27C0}" type="slidenum">
              <a:rPr lang="en-US" smtClean="0"/>
              <a:pPr/>
              <a:t>26</a:t>
            </a:fld>
            <a:endParaRPr lang="en-US" dirty="0"/>
          </a:p>
        </p:txBody>
      </p:sp>
    </p:spTree>
    <p:extLst>
      <p:ext uri="{BB962C8B-B14F-4D97-AF65-F5344CB8AC3E}">
        <p14:creationId xmlns:p14="http://schemas.microsoft.com/office/powerpoint/2010/main" val="66211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E125C55E-B9A1-469B-A499-4C72BF954F55}"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7ACBC570-B135-43A7-9E29-47B84A328566}"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8E0A10BF-DF6A-4AF1-AFFC-7BBE2A0D1186}"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lipArt Placeholder 2"/>
          <p:cNvSpPr>
            <a:spLocks noGrp="1"/>
          </p:cNvSpPr>
          <p:nvPr>
            <p:ph type="clipArt" sz="half" idx="1"/>
          </p:nvPr>
        </p:nvSpPr>
        <p:spPr>
          <a:xfrm>
            <a:off x="457200" y="1719263"/>
            <a:ext cx="4038600" cy="4411662"/>
          </a:xfrm>
        </p:spPr>
        <p:txBody>
          <a:bodyPr/>
          <a:lstStyle/>
          <a:p>
            <a:pPr lvl="0"/>
            <a:endParaRPr lang="en-US" noProof="0" dirty="0"/>
          </a:p>
        </p:txBody>
      </p:sp>
      <p:sp>
        <p:nvSpPr>
          <p:cNvPr id="4" name="Text Placeholder 3"/>
          <p:cNvSpPr>
            <a:spLocks noGrp="1"/>
          </p:cNvSpPr>
          <p:nvPr>
            <p:ph type="body"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590FA85B-850E-4F68-A57A-C514D5740871}" type="slidenum">
              <a:rPr lang="en-US" altLang="en-US"/>
              <a:pPr>
                <a:defRPr/>
              </a:pPr>
              <a:t>‹#›</a:t>
            </a:fld>
            <a:endParaRPr lang="en-US" altLang="en-US" dirty="0"/>
          </a:p>
        </p:txBody>
      </p:sp>
    </p:spTree>
    <p:extLst>
      <p:ext uri="{BB962C8B-B14F-4D97-AF65-F5344CB8AC3E}">
        <p14:creationId xmlns:p14="http://schemas.microsoft.com/office/powerpoint/2010/main" val="1684406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DF4C60F-9CA4-4826-8DA6-497CB68C5B9E}"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en-US" dirty="0"/>
          </a:p>
        </p:txBody>
      </p:sp>
      <p:sp>
        <p:nvSpPr>
          <p:cNvPr id="8" name="Slide Number Placeholder 7"/>
          <p:cNvSpPr>
            <a:spLocks noGrp="1"/>
          </p:cNvSpPr>
          <p:nvPr>
            <p:ph type="sldNum" sz="quarter" idx="11"/>
          </p:nvPr>
        </p:nvSpPr>
        <p:spPr/>
        <p:txBody>
          <a:bodyPr/>
          <a:lstStyle/>
          <a:p>
            <a:pPr>
              <a:defRPr/>
            </a:pPr>
            <a:fld id="{7FDB9082-BE03-4D48-B7C1-A821247A735D}" type="slidenum">
              <a:rPr lang="en-US" altLang="en-US" smtClean="0"/>
              <a:pPr>
                <a:defRPr/>
              </a:pPr>
              <a:t>‹#›</a:t>
            </a:fld>
            <a:endParaRPr lang="en-US" altLang="en-US" dirty="0"/>
          </a:p>
        </p:txBody>
      </p:sp>
      <p:sp>
        <p:nvSpPr>
          <p:cNvPr id="9" name="Footer Placeholder 8"/>
          <p:cNvSpPr>
            <a:spLocks noGrp="1"/>
          </p:cNvSpPr>
          <p:nvPr>
            <p:ph type="ftr" sz="quarter" idx="12"/>
          </p:nvPr>
        </p:nvSpPr>
        <p:spPr/>
        <p:txBody>
          <a:bodyPr/>
          <a:lstStyle/>
          <a:p>
            <a:pPr>
              <a:defRPr/>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FABE895D-12D7-4B4F-87CB-A9A1045CB9E6}"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C8156F87-132C-4B93-8F1F-8F203B437FBB}"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A0D82C25-44A6-4A6E-A183-4448365E3AF8}"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82E000ED-64BA-4EA3-9B1B-8267CC0EC345}"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32D390B7-C083-460C-B16A-97C815DD8175}" type="slidenum">
              <a:rPr lang="en-US" altLang="en-US" smtClean="0"/>
              <a:pPr>
                <a:defRPr/>
              </a:pPr>
              <a:t>‹#›</a:t>
            </a:fld>
            <a:endParaRPr lang="en-US" alt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ECAA8F56-41DF-467B-881A-F9E611A786F0}" type="slidenum">
              <a:rPr lang="en-US" altLang="en-US" smtClean="0"/>
              <a:pPr>
                <a:defRPr/>
              </a:pPr>
              <a:t>‹#›</a:t>
            </a:fld>
            <a:endParaRPr lang="en-US" alt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en-US" alt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en-US" alt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65646055-E1C7-4F9F-B1BF-ADC83106F32C}" type="slidenum">
              <a:rPr lang="en-US" altLang="en-US" smtClean="0"/>
              <a:pPr>
                <a:defRPr/>
              </a:pPr>
              <a:t>‹#›</a:t>
            </a:fld>
            <a:endParaRPr lang="en-US" alt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hrice@falmouthme.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22238"/>
            <a:ext cx="7543800" cy="1096962"/>
          </a:xfrm>
        </p:spPr>
        <p:txBody>
          <a:bodyPr>
            <a:normAutofit/>
          </a:bodyPr>
          <a:lstStyle/>
          <a:p>
            <a:pPr algn="ctr" eaLnBrk="1" hangingPunct="1"/>
            <a:r>
              <a:rPr lang="en-US" sz="4800" dirty="0"/>
              <a:t>Falmouth Fire-EMS</a:t>
            </a:r>
          </a:p>
        </p:txBody>
      </p:sp>
      <p:pic>
        <p:nvPicPr>
          <p:cNvPr id="2" name="Picture 1">
            <a:extLst>
              <a:ext uri="{FF2B5EF4-FFF2-40B4-BE49-F238E27FC236}">
                <a16:creationId xmlns:a16="http://schemas.microsoft.com/office/drawing/2014/main" id="{2D9F1115-F00D-4A04-BD1F-4C370DA5180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048000" y="1571279"/>
            <a:ext cx="2362200" cy="2724841"/>
          </a:xfrm>
          <a:prstGeom prst="rect">
            <a:avLst/>
          </a:prstGeom>
        </p:spPr>
      </p:pic>
      <p:sp>
        <p:nvSpPr>
          <p:cNvPr id="4" name="Rectangle 2">
            <a:extLst>
              <a:ext uri="{FF2B5EF4-FFF2-40B4-BE49-F238E27FC236}">
                <a16:creationId xmlns:a16="http://schemas.microsoft.com/office/drawing/2014/main" id="{82C39240-5850-47EB-A455-617D98F15965}"/>
              </a:ext>
            </a:extLst>
          </p:cNvPr>
          <p:cNvSpPr txBox="1">
            <a:spLocks noChangeArrowheads="1"/>
          </p:cNvSpPr>
          <p:nvPr/>
        </p:nvSpPr>
        <p:spPr>
          <a:xfrm>
            <a:off x="609600" y="4648200"/>
            <a:ext cx="7543800" cy="1096962"/>
          </a:xfrm>
          <a:prstGeom prst="rect">
            <a:avLst/>
          </a:prstGeom>
        </p:spPr>
        <p:txBody>
          <a:bodyPr vert="horz" lIns="91440" tIns="45720" rIns="91440" bIns="45720" rtlCol="0" anchor="b">
            <a:normAutofit fontScale="62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fontAlgn="auto">
              <a:spcAft>
                <a:spcPts val="0"/>
              </a:spcAft>
            </a:pPr>
            <a:r>
              <a:rPr lang="en-US" sz="4800" dirty="0"/>
              <a:t>Presentation to town council</a:t>
            </a:r>
          </a:p>
          <a:p>
            <a:pPr algn="ctr" fontAlgn="auto">
              <a:spcAft>
                <a:spcPts val="0"/>
              </a:spcAft>
            </a:pPr>
            <a:r>
              <a:rPr lang="en-US" sz="4800" dirty="0"/>
              <a:t>January 27, 2020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620000" cy="609282"/>
          </a:xfrm>
        </p:spPr>
        <p:txBody>
          <a:bodyPr>
            <a:normAutofit/>
          </a:bodyPr>
          <a:lstStyle/>
          <a:p>
            <a:r>
              <a:rPr lang="en-US" sz="2400" dirty="0"/>
              <a:t>decrease in active call members</a:t>
            </a:r>
          </a:p>
        </p:txBody>
      </p:sp>
      <p:graphicFrame>
        <p:nvGraphicFramePr>
          <p:cNvPr id="3" name="Table 2">
            <a:extLst>
              <a:ext uri="{FF2B5EF4-FFF2-40B4-BE49-F238E27FC236}">
                <a16:creationId xmlns:a16="http://schemas.microsoft.com/office/drawing/2014/main" id="{3EC2D5FC-02AF-485D-9692-58F0CCA82F35}"/>
              </a:ext>
            </a:extLst>
          </p:cNvPr>
          <p:cNvGraphicFramePr>
            <a:graphicFrameLocks noGrp="1"/>
          </p:cNvGraphicFramePr>
          <p:nvPr>
            <p:extLst>
              <p:ext uri="{D42A27DB-BD31-4B8C-83A1-F6EECF244321}">
                <p14:modId xmlns:p14="http://schemas.microsoft.com/office/powerpoint/2010/main" val="4193865077"/>
              </p:ext>
            </p:extLst>
          </p:nvPr>
        </p:nvGraphicFramePr>
        <p:xfrm>
          <a:off x="1066800" y="1583428"/>
          <a:ext cx="4855369" cy="1714500"/>
        </p:xfrm>
        <a:graphic>
          <a:graphicData uri="http://schemas.openxmlformats.org/drawingml/2006/table">
            <a:tbl>
              <a:tblPr firstRow="1" firstCol="1" bandRow="1"/>
              <a:tblGrid>
                <a:gridCol w="556378">
                  <a:extLst>
                    <a:ext uri="{9D8B030D-6E8A-4147-A177-3AD203B41FA5}">
                      <a16:colId xmlns:a16="http://schemas.microsoft.com/office/drawing/2014/main" val="3561652054"/>
                    </a:ext>
                  </a:extLst>
                </a:gridCol>
                <a:gridCol w="1332441">
                  <a:extLst>
                    <a:ext uri="{9D8B030D-6E8A-4147-A177-3AD203B41FA5}">
                      <a16:colId xmlns:a16="http://schemas.microsoft.com/office/drawing/2014/main" val="3783199735"/>
                    </a:ext>
                  </a:extLst>
                </a:gridCol>
                <a:gridCol w="1643698">
                  <a:extLst>
                    <a:ext uri="{9D8B030D-6E8A-4147-A177-3AD203B41FA5}">
                      <a16:colId xmlns:a16="http://schemas.microsoft.com/office/drawing/2014/main" val="1341535736"/>
                    </a:ext>
                  </a:extLst>
                </a:gridCol>
                <a:gridCol w="1322852">
                  <a:extLst>
                    <a:ext uri="{9D8B030D-6E8A-4147-A177-3AD203B41FA5}">
                      <a16:colId xmlns:a16="http://schemas.microsoft.com/office/drawing/2014/main" val="800011888"/>
                    </a:ext>
                  </a:extLst>
                </a:gridCol>
              </a:tblGrid>
              <a:tr h="0">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New Call Members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Still Active as of 1/1 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Still Active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89498857"/>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5431182"/>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4285735"/>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807966"/>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69807712"/>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280348"/>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52253587"/>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533574"/>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18834286"/>
                  </a:ext>
                </a:extLst>
              </a:tr>
              <a:tr h="0">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491974"/>
                  </a:ext>
                </a:extLst>
              </a:tr>
            </a:tbl>
          </a:graphicData>
        </a:graphic>
      </p:graphicFrame>
      <p:graphicFrame>
        <p:nvGraphicFramePr>
          <p:cNvPr id="4" name="Table 3">
            <a:extLst>
              <a:ext uri="{FF2B5EF4-FFF2-40B4-BE49-F238E27FC236}">
                <a16:creationId xmlns:a16="http://schemas.microsoft.com/office/drawing/2014/main" id="{77FE9A20-2C13-431E-B91D-EDF9C6048951}"/>
              </a:ext>
            </a:extLst>
          </p:cNvPr>
          <p:cNvGraphicFramePr>
            <a:graphicFrameLocks noGrp="1"/>
          </p:cNvGraphicFramePr>
          <p:nvPr>
            <p:extLst>
              <p:ext uri="{D42A27DB-BD31-4B8C-83A1-F6EECF244321}">
                <p14:modId xmlns:p14="http://schemas.microsoft.com/office/powerpoint/2010/main" val="902318594"/>
              </p:ext>
            </p:extLst>
          </p:nvPr>
        </p:nvGraphicFramePr>
        <p:xfrm>
          <a:off x="1169145" y="3850133"/>
          <a:ext cx="3743960" cy="685800"/>
        </p:xfrm>
        <a:graphic>
          <a:graphicData uri="http://schemas.openxmlformats.org/drawingml/2006/table">
            <a:tbl>
              <a:tblPr firstRow="1" firstCol="1" bandRow="1"/>
              <a:tblGrid>
                <a:gridCol w="1025525">
                  <a:extLst>
                    <a:ext uri="{9D8B030D-6E8A-4147-A177-3AD203B41FA5}">
                      <a16:colId xmlns:a16="http://schemas.microsoft.com/office/drawing/2014/main" val="1021214366"/>
                    </a:ext>
                  </a:extLst>
                </a:gridCol>
                <a:gridCol w="1085850">
                  <a:extLst>
                    <a:ext uri="{9D8B030D-6E8A-4147-A177-3AD203B41FA5}">
                      <a16:colId xmlns:a16="http://schemas.microsoft.com/office/drawing/2014/main" val="2748673760"/>
                    </a:ext>
                  </a:extLst>
                </a:gridCol>
                <a:gridCol w="883920">
                  <a:extLst>
                    <a:ext uri="{9D8B030D-6E8A-4147-A177-3AD203B41FA5}">
                      <a16:colId xmlns:a16="http://schemas.microsoft.com/office/drawing/2014/main" val="4163551676"/>
                    </a:ext>
                  </a:extLst>
                </a:gridCol>
                <a:gridCol w="748665">
                  <a:extLst>
                    <a:ext uri="{9D8B030D-6E8A-4147-A177-3AD203B41FA5}">
                      <a16:colId xmlns:a16="http://schemas.microsoft.com/office/drawing/2014/main" val="1564054761"/>
                    </a:ext>
                  </a:extLst>
                </a:gridCol>
              </a:tblGrid>
              <a:tr h="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374828"/>
                  </a:ext>
                </a:extLst>
              </a:tr>
              <a:tr h="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September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55843"/>
                  </a:ext>
                </a:extLst>
              </a:tr>
              <a:tr h="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October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2943355"/>
                  </a:ext>
                </a:extLst>
              </a:tr>
              <a:tr h="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November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945934"/>
                  </a:ext>
                </a:extLst>
              </a:tr>
            </a:tbl>
          </a:graphicData>
        </a:graphic>
      </p:graphicFrame>
      <p:graphicFrame>
        <p:nvGraphicFramePr>
          <p:cNvPr id="5" name="Table 4">
            <a:extLst>
              <a:ext uri="{FF2B5EF4-FFF2-40B4-BE49-F238E27FC236}">
                <a16:creationId xmlns:a16="http://schemas.microsoft.com/office/drawing/2014/main" id="{58A2E50C-17ED-4012-85B7-B674F7907199}"/>
              </a:ext>
            </a:extLst>
          </p:cNvPr>
          <p:cNvGraphicFramePr>
            <a:graphicFrameLocks noGrp="1"/>
          </p:cNvGraphicFramePr>
          <p:nvPr>
            <p:extLst>
              <p:ext uri="{D42A27DB-BD31-4B8C-83A1-F6EECF244321}">
                <p14:modId xmlns:p14="http://schemas.microsoft.com/office/powerpoint/2010/main" val="2808159284"/>
              </p:ext>
            </p:extLst>
          </p:nvPr>
        </p:nvGraphicFramePr>
        <p:xfrm>
          <a:off x="1066800" y="5097094"/>
          <a:ext cx="4011295" cy="389132"/>
        </p:xfrm>
        <a:graphic>
          <a:graphicData uri="http://schemas.openxmlformats.org/drawingml/2006/table">
            <a:tbl>
              <a:tblPr firstRow="1" firstCol="1" bandRow="1"/>
              <a:tblGrid>
                <a:gridCol w="2242185">
                  <a:extLst>
                    <a:ext uri="{9D8B030D-6E8A-4147-A177-3AD203B41FA5}">
                      <a16:colId xmlns:a16="http://schemas.microsoft.com/office/drawing/2014/main" val="1464379082"/>
                    </a:ext>
                  </a:extLst>
                </a:gridCol>
                <a:gridCol w="454660">
                  <a:extLst>
                    <a:ext uri="{9D8B030D-6E8A-4147-A177-3AD203B41FA5}">
                      <a16:colId xmlns:a16="http://schemas.microsoft.com/office/drawing/2014/main" val="201612508"/>
                    </a:ext>
                  </a:extLst>
                </a:gridCol>
                <a:gridCol w="571500">
                  <a:extLst>
                    <a:ext uri="{9D8B030D-6E8A-4147-A177-3AD203B41FA5}">
                      <a16:colId xmlns:a16="http://schemas.microsoft.com/office/drawing/2014/main" val="3418048642"/>
                    </a:ext>
                  </a:extLst>
                </a:gridCol>
                <a:gridCol w="742950">
                  <a:extLst>
                    <a:ext uri="{9D8B030D-6E8A-4147-A177-3AD203B41FA5}">
                      <a16:colId xmlns:a16="http://schemas.microsoft.com/office/drawing/2014/main" val="3549193581"/>
                    </a:ext>
                  </a:extLst>
                </a:gridCol>
              </a:tblGrid>
              <a:tr h="217682">
                <a:tc>
                  <a:txBody>
                    <a:bodyPr/>
                    <a:lstStyle/>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Monday Night Department Training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Variance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7420132"/>
                  </a:ext>
                </a:extLst>
              </a:tr>
              <a:tr h="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Average Training Attendance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6757430"/>
                  </a:ext>
                </a:extLst>
              </a:tr>
            </a:tbl>
          </a:graphicData>
        </a:graphic>
      </p:graphicFrame>
      <p:sp>
        <p:nvSpPr>
          <p:cNvPr id="6" name="Rectangle 1">
            <a:extLst>
              <a:ext uri="{FF2B5EF4-FFF2-40B4-BE49-F238E27FC236}">
                <a16:creationId xmlns:a16="http://schemas.microsoft.com/office/drawing/2014/main" id="{DAA8CCC5-B603-402F-8986-CDE99BA7226D}"/>
              </a:ext>
            </a:extLst>
          </p:cNvPr>
          <p:cNvSpPr>
            <a:spLocks noChangeArrowheads="1"/>
          </p:cNvSpPr>
          <p:nvPr/>
        </p:nvSpPr>
        <p:spPr bwMode="auto">
          <a:xfrm>
            <a:off x="914400" y="4698942"/>
            <a:ext cx="7162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Average Training Attendance</a:t>
            </a:r>
            <a:r>
              <a:rPr kumimoji="0" lang="en-US" altLang="en-US" sz="105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A7C6B56D-FF41-4E3F-8C07-CA6216701AD7}"/>
              </a:ext>
            </a:extLst>
          </p:cNvPr>
          <p:cNvSpPr/>
          <p:nvPr/>
        </p:nvSpPr>
        <p:spPr>
          <a:xfrm>
            <a:off x="923109" y="1052528"/>
            <a:ext cx="2118016" cy="307777"/>
          </a:xfrm>
          <a:prstGeom prst="rect">
            <a:avLst/>
          </a:prstGeom>
        </p:spPr>
        <p:txBody>
          <a:bodyPr wrap="none">
            <a:spAutoFit/>
          </a:bodyPr>
          <a:lstStyle/>
          <a:p>
            <a:r>
              <a:rPr lang="en-US" altLang="en-US" sz="1400" b="1" dirty="0">
                <a:latin typeface="Calibri" panose="020F0502020204030204" pitchFamily="34" charset="0"/>
                <a:ea typeface="Calibri" panose="020F0502020204030204" pitchFamily="34" charset="0"/>
                <a:cs typeface="Times New Roman" panose="02020603050405020304" pitchFamily="18" charset="0"/>
              </a:rPr>
              <a:t>New Call Members Added</a:t>
            </a:r>
            <a:endParaRPr lang="en-US" sz="1400" dirty="0"/>
          </a:p>
        </p:txBody>
      </p:sp>
      <p:sp>
        <p:nvSpPr>
          <p:cNvPr id="8" name="Rectangle 7">
            <a:extLst>
              <a:ext uri="{FF2B5EF4-FFF2-40B4-BE49-F238E27FC236}">
                <a16:creationId xmlns:a16="http://schemas.microsoft.com/office/drawing/2014/main" id="{76C2D2AD-D23F-435E-85AA-B8FAC5930BC4}"/>
              </a:ext>
            </a:extLst>
          </p:cNvPr>
          <p:cNvSpPr/>
          <p:nvPr/>
        </p:nvSpPr>
        <p:spPr>
          <a:xfrm>
            <a:off x="914400" y="3429000"/>
            <a:ext cx="6019800" cy="307777"/>
          </a:xfrm>
          <a:prstGeom prst="rect">
            <a:avLst/>
          </a:prstGeom>
        </p:spPr>
        <p:txBody>
          <a:bodyPr wrap="square">
            <a:spAutoFit/>
          </a:bodyPr>
          <a:lstStyle/>
          <a:p>
            <a:r>
              <a:rPr lang="en-US" altLang="en-US" sz="1400" b="1" dirty="0">
                <a:latin typeface="Calibri" panose="020F0502020204030204" pitchFamily="34" charset="0"/>
                <a:ea typeface="Calibri" panose="020F0502020204030204" pitchFamily="34" charset="0"/>
                <a:cs typeface="Times New Roman" panose="02020603050405020304" pitchFamily="18" charset="0"/>
              </a:rPr>
              <a:t>Number of different members volunteering to cover an EMS shift:</a:t>
            </a:r>
            <a:endParaRPr lang="en-US" sz="1400" dirty="0"/>
          </a:p>
        </p:txBody>
      </p:sp>
    </p:spTree>
    <p:extLst>
      <p:ext uri="{BB962C8B-B14F-4D97-AF65-F5344CB8AC3E}">
        <p14:creationId xmlns:p14="http://schemas.microsoft.com/office/powerpoint/2010/main" val="5086785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010400" cy="609282"/>
          </a:xfrm>
        </p:spPr>
        <p:txBody>
          <a:bodyPr>
            <a:normAutofit/>
          </a:bodyPr>
          <a:lstStyle/>
          <a:p>
            <a:r>
              <a:rPr lang="en-US" sz="2400" dirty="0"/>
              <a:t>decrease in active call members</a:t>
            </a:r>
          </a:p>
        </p:txBody>
      </p:sp>
      <p:sp>
        <p:nvSpPr>
          <p:cNvPr id="4" name="Rectangle: Rounded Corners 3">
            <a:extLst>
              <a:ext uri="{FF2B5EF4-FFF2-40B4-BE49-F238E27FC236}">
                <a16:creationId xmlns:a16="http://schemas.microsoft.com/office/drawing/2014/main" id="{4E80CA9E-F957-4242-8D6D-0B7F624B9337}"/>
              </a:ext>
            </a:extLst>
          </p:cNvPr>
          <p:cNvSpPr/>
          <p:nvPr/>
        </p:nvSpPr>
        <p:spPr>
          <a:xfrm>
            <a:off x="457200" y="1160417"/>
            <a:ext cx="5638800" cy="2286000"/>
          </a:xfrm>
          <a:prstGeom prst="roundRect">
            <a:avLst/>
          </a:prstGeom>
          <a:solidFill>
            <a:schemeClr val="accent6">
              <a:lumMod val="60000"/>
              <a:lumOff val="40000"/>
            </a:schemeClr>
          </a:solidFill>
          <a:ln>
            <a:solidFill>
              <a:schemeClr val="tx2"/>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b="1" dirty="0">
                <a:solidFill>
                  <a:schemeClr val="tx1"/>
                </a:solidFill>
              </a:rPr>
              <a:t>In past 10 years, 29 active FF/EMT have obtained new fulltime fire-ems job:</a:t>
            </a:r>
          </a:p>
          <a:p>
            <a:pPr algn="ctr"/>
            <a:r>
              <a:rPr lang="en-US" b="1" dirty="0">
                <a:solidFill>
                  <a:schemeClr val="tx1"/>
                </a:solidFill>
              </a:rPr>
              <a:t>Biddeford, Bridgton, Brunswick (2), Buxton (2), Gardner, Lewiston (2), Old Town, Portland (3), Saco, Scarborough (2), South Portland (5), Westbrook (4), Brattleboro, VT, Nashua, NH, Seekonk, MA, Winooski, VT</a:t>
            </a:r>
            <a:endParaRPr lang="en-US" dirty="0">
              <a:solidFill>
                <a:schemeClr val="tx1"/>
              </a:solidFill>
            </a:endParaRPr>
          </a:p>
        </p:txBody>
      </p:sp>
      <p:sp>
        <p:nvSpPr>
          <p:cNvPr id="6" name="Rectangle 5">
            <a:extLst>
              <a:ext uri="{FF2B5EF4-FFF2-40B4-BE49-F238E27FC236}">
                <a16:creationId xmlns:a16="http://schemas.microsoft.com/office/drawing/2014/main" id="{F76A59AF-C79A-4FD9-BC67-69F28E274E19}"/>
              </a:ext>
            </a:extLst>
          </p:cNvPr>
          <p:cNvSpPr/>
          <p:nvPr/>
        </p:nvSpPr>
        <p:spPr>
          <a:xfrm>
            <a:off x="6475395" y="1058091"/>
            <a:ext cx="2103755" cy="5638482"/>
          </a:xfrm>
          <a:prstGeom prst="rect">
            <a:avLst/>
          </a:prstGeom>
          <a:solidFill>
            <a:schemeClr val="tx2">
              <a:lumMod val="60000"/>
              <a:lumOff val="40000"/>
            </a:schemeClr>
          </a:solidFill>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82880" tIns="228600" rIns="182880" bIns="22860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b="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Moved out of Town:</a:t>
            </a:r>
            <a:endParaRPr lang="en-US" sz="1100" b="1"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solidFill>
                  <a:schemeClr val="tx1"/>
                </a:solidFill>
                <a:effectLst/>
                <a:ea typeface="Calibri" panose="020F0502020204030204" pitchFamily="34" charset="0"/>
                <a:cs typeface="Times New Roman" panose="02020603050405020304" pitchFamily="18" charset="0"/>
              </a:rPr>
              <a:t>In past 5 years, we have had members move to:</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California</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Colorado</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Connecticut</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Hawaii</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Indiana</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Massachusetts</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Michigan</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New Hampshire</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New York</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Pennsylvania</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Vermont</a:t>
            </a:r>
          </a:p>
          <a:p>
            <a:pPr marL="342900" marR="0" lvl="0" indent="-342900">
              <a:lnSpc>
                <a:spcPct val="107000"/>
              </a:lnSpc>
              <a:spcBef>
                <a:spcPts val="0"/>
              </a:spcBef>
              <a:spcAft>
                <a:spcPts val="0"/>
              </a:spcAft>
              <a:buFont typeface="Calibri" panose="020F0502020204030204" pitchFamily="34" charset="0"/>
              <a:buChar char="-"/>
            </a:pPr>
            <a:endParaRPr lang="en-US" sz="1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solidFill>
                  <a:schemeClr val="tx1"/>
                </a:solidFill>
                <a:effectLst/>
                <a:ea typeface="Calibri" panose="020F0502020204030204" pitchFamily="34" charset="0"/>
                <a:cs typeface="Times New Roman" panose="02020603050405020304" pitchFamily="18" charset="0"/>
              </a:rPr>
              <a:t>Others have stayed in Maine but moved too far away to respond:</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Bangor</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Bridgton</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Lebanon</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New Gloucester</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Richmond</a:t>
            </a:r>
            <a:endParaRPr lang="en-US" sz="1100" dirty="0">
              <a:solidFill>
                <a:schemeClr val="tx1"/>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Saco</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Topsham</a:t>
            </a:r>
          </a:p>
          <a:p>
            <a:pPr marL="342900" marR="0" lvl="0" indent="-342900">
              <a:lnSpc>
                <a:spcPct val="107000"/>
              </a:lnSpc>
              <a:spcBef>
                <a:spcPts val="0"/>
              </a:spcBef>
              <a:spcAft>
                <a:spcPts val="0"/>
              </a:spcAft>
              <a:buFont typeface="Calibri" panose="020F0502020204030204" pitchFamily="34" charset="0"/>
              <a:buChar char="-"/>
            </a:pPr>
            <a:r>
              <a:rPr lang="en-US" sz="1100" dirty="0">
                <a:solidFill>
                  <a:schemeClr val="tx1"/>
                </a:solidFill>
                <a:ea typeface="Calibri" panose="020F0502020204030204" pitchFamily="34" charset="0"/>
                <a:cs typeface="Times New Roman" panose="02020603050405020304" pitchFamily="18" charset="0"/>
              </a:rPr>
              <a:t>Waterboro</a:t>
            </a:r>
            <a:endParaRPr lang="en-US" sz="1100" dirty="0">
              <a:solidFill>
                <a:schemeClr val="tx1"/>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r>
              <a:rPr lang="en-US" sz="1100" dirty="0">
                <a:solidFill>
                  <a:schemeClr val="tx1"/>
                </a:solidFill>
                <a:effectLst/>
                <a:ea typeface="Calibri" panose="020F0502020204030204" pitchFamily="34" charset="0"/>
                <a:cs typeface="Times New Roman" panose="02020603050405020304" pitchFamily="18" charset="0"/>
              </a:rPr>
              <a:t>Northern Maine</a:t>
            </a:r>
          </a:p>
        </p:txBody>
      </p:sp>
      <p:pic>
        <p:nvPicPr>
          <p:cNvPr id="8" name="Picture 7" descr="A group of people cross country skiing in the snow&#10;&#10;Description automatically generated">
            <a:extLst>
              <a:ext uri="{FF2B5EF4-FFF2-40B4-BE49-F238E27FC236}">
                <a16:creationId xmlns:a16="http://schemas.microsoft.com/office/drawing/2014/main" id="{249FE77B-4E85-4528-97B8-0101B6152D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3877332"/>
            <a:ext cx="2742839" cy="2057130"/>
          </a:xfrm>
          <a:prstGeom prst="rect">
            <a:avLst/>
          </a:prstGeom>
        </p:spPr>
      </p:pic>
      <p:sp>
        <p:nvSpPr>
          <p:cNvPr id="3" name="Rectangle 2">
            <a:extLst>
              <a:ext uri="{FF2B5EF4-FFF2-40B4-BE49-F238E27FC236}">
                <a16:creationId xmlns:a16="http://schemas.microsoft.com/office/drawing/2014/main" id="{CFA71B34-E48A-4AA4-9B2D-95DCFCEA5F0F}"/>
              </a:ext>
            </a:extLst>
          </p:cNvPr>
          <p:cNvSpPr/>
          <p:nvPr/>
        </p:nvSpPr>
        <p:spPr>
          <a:xfrm>
            <a:off x="3542317" y="4038600"/>
            <a:ext cx="2362200" cy="2362200"/>
          </a:xfrm>
          <a:prstGeom prst="rect">
            <a:avLst/>
          </a:prstGeom>
          <a:solidFill>
            <a:schemeClr val="accent6">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In the past 10 years, nine Volunteer EMTs have gone on to medical school!</a:t>
            </a:r>
            <a:endParaRPr lang="en-US" dirty="0"/>
          </a:p>
        </p:txBody>
      </p:sp>
    </p:spTree>
    <p:extLst>
      <p:ext uri="{BB962C8B-B14F-4D97-AF65-F5344CB8AC3E}">
        <p14:creationId xmlns:p14="http://schemas.microsoft.com/office/powerpoint/2010/main" val="3702494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010400" cy="609282"/>
          </a:xfrm>
        </p:spPr>
        <p:txBody>
          <a:bodyPr>
            <a:normAutofit/>
          </a:bodyPr>
          <a:lstStyle/>
          <a:p>
            <a:r>
              <a:rPr lang="en-US" sz="2400" dirty="0"/>
              <a:t>decrease in active call members</a:t>
            </a:r>
          </a:p>
        </p:txBody>
      </p:sp>
      <p:sp>
        <p:nvSpPr>
          <p:cNvPr id="5" name="Rectangle 1">
            <a:extLst>
              <a:ext uri="{FF2B5EF4-FFF2-40B4-BE49-F238E27FC236}">
                <a16:creationId xmlns:a16="http://schemas.microsoft.com/office/drawing/2014/main" id="{5E614D85-DEE1-48BF-8472-0914438B2C3E}"/>
              </a:ext>
            </a:extLst>
          </p:cNvPr>
          <p:cNvSpPr>
            <a:spLocks noChangeArrowheads="1"/>
          </p:cNvSpPr>
          <p:nvPr/>
        </p:nvSpPr>
        <p:spPr bwMode="auto">
          <a:xfrm>
            <a:off x="609600" y="1226221"/>
            <a:ext cx="3962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Average Crew Size for All Calls:</a:t>
            </a:r>
            <a:endPar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 2011 – 8707 people responded to 1637 incidents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Fulltime / Per Diem 	1955	22%</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latin typeface="Calibri" panose="020F0502020204030204" pitchFamily="34" charset="0"/>
                <a:cs typeface="Calibri" panose="020F0502020204030204" pitchFamily="34" charset="0"/>
              </a:rPr>
              <a:t>Call Staff		6752	78%</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 2019 – 8514 people responded to 2216 incidents</a:t>
            </a:r>
          </a:p>
          <a:p>
            <a:pPr lvl="0"/>
            <a:endParaRPr lang="en-US" altLang="en-US" sz="1400" dirty="0">
              <a:latin typeface="Calibri" panose="020F0502020204030204" pitchFamily="34" charset="0"/>
              <a:cs typeface="Calibri" panose="020F0502020204030204" pitchFamily="34" charset="0"/>
            </a:endParaRPr>
          </a:p>
          <a:p>
            <a:pPr lvl="0"/>
            <a:r>
              <a:rPr lang="en-US" altLang="en-US" sz="1400" dirty="0">
                <a:latin typeface="Calibri" panose="020F0502020204030204" pitchFamily="34" charset="0"/>
                <a:cs typeface="Calibri" panose="020F0502020204030204" pitchFamily="34" charset="0"/>
              </a:rPr>
              <a:t>Fulltime / Per Diem 	5089	60%</a:t>
            </a:r>
          </a:p>
          <a:p>
            <a:pPr lvl="0"/>
            <a:r>
              <a:rPr lang="en-US" altLang="en-US" sz="1400" dirty="0">
                <a:latin typeface="Calibri" panose="020F0502020204030204" pitchFamily="34" charset="0"/>
                <a:cs typeface="Calibri" panose="020F0502020204030204" pitchFamily="34" charset="0"/>
              </a:rPr>
              <a:t>Call Staff		3425	40%</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That’s a 49% drop in call staff response and a 154% increase in paid staff response from 2011 to 2019.</a:t>
            </a:r>
            <a:endPar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graphicFrame>
        <p:nvGraphicFramePr>
          <p:cNvPr id="7" name="Chart 6">
            <a:extLst>
              <a:ext uri="{FF2B5EF4-FFF2-40B4-BE49-F238E27FC236}">
                <a16:creationId xmlns:a16="http://schemas.microsoft.com/office/drawing/2014/main" id="{CCE4B97B-D626-4AD7-9372-F9A6CD0B7797}"/>
              </a:ext>
            </a:extLst>
          </p:cNvPr>
          <p:cNvGraphicFramePr>
            <a:graphicFrameLocks/>
          </p:cNvGraphicFramePr>
          <p:nvPr>
            <p:extLst>
              <p:ext uri="{D42A27DB-BD31-4B8C-83A1-F6EECF244321}">
                <p14:modId xmlns:p14="http://schemas.microsoft.com/office/powerpoint/2010/main" val="322653193"/>
              </p:ext>
            </p:extLst>
          </p:nvPr>
        </p:nvGraphicFramePr>
        <p:xfrm>
          <a:off x="5257800" y="944024"/>
          <a:ext cx="3048000" cy="23119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BC6CD317-D1F8-455F-8EFA-4DD54DF5AAFC}"/>
              </a:ext>
            </a:extLst>
          </p:cNvPr>
          <p:cNvGraphicFramePr>
            <a:graphicFrameLocks/>
          </p:cNvGraphicFramePr>
          <p:nvPr>
            <p:extLst>
              <p:ext uri="{D42A27DB-BD31-4B8C-83A1-F6EECF244321}">
                <p14:modId xmlns:p14="http://schemas.microsoft.com/office/powerpoint/2010/main" val="3849126631"/>
              </p:ext>
            </p:extLst>
          </p:nvPr>
        </p:nvGraphicFramePr>
        <p:xfrm>
          <a:off x="5029200" y="3602025"/>
          <a:ext cx="3581400" cy="22649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29372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010400" cy="609282"/>
          </a:xfrm>
        </p:spPr>
        <p:txBody>
          <a:bodyPr>
            <a:normAutofit/>
          </a:bodyPr>
          <a:lstStyle/>
          <a:p>
            <a:r>
              <a:rPr lang="en-US" sz="2400" dirty="0"/>
              <a:t>decrease in active call members</a:t>
            </a:r>
          </a:p>
        </p:txBody>
      </p:sp>
      <p:sp>
        <p:nvSpPr>
          <p:cNvPr id="6" name="Rectangle 5">
            <a:extLst>
              <a:ext uri="{FF2B5EF4-FFF2-40B4-BE49-F238E27FC236}">
                <a16:creationId xmlns:a16="http://schemas.microsoft.com/office/drawing/2014/main" id="{B36F923B-D88F-42F2-982F-86794CAD6E61}"/>
              </a:ext>
            </a:extLst>
          </p:cNvPr>
          <p:cNvSpPr/>
          <p:nvPr/>
        </p:nvSpPr>
        <p:spPr>
          <a:xfrm>
            <a:off x="451585" y="1371600"/>
            <a:ext cx="7772400" cy="3293209"/>
          </a:xfrm>
          <a:prstGeom prst="rect">
            <a:avLst/>
          </a:prstGeom>
        </p:spPr>
        <p:txBody>
          <a:bodyPr wrap="square">
            <a:spAutoFit/>
          </a:bodyPr>
          <a:lstStyle/>
          <a:p>
            <a:pPr lvl="0" eaLnBrk="0" hangingPunct="0"/>
            <a:r>
              <a:rPr lang="en-US" altLang="en-US" sz="1600" b="1" dirty="0">
                <a:latin typeface="Calibri" panose="020F0502020204030204" pitchFamily="34" charset="0"/>
                <a:ea typeface="Calibri" panose="020F0502020204030204" pitchFamily="34" charset="0"/>
                <a:cs typeface="Calibri" panose="020F0502020204030204" pitchFamily="34" charset="0"/>
              </a:rPr>
              <a:t>Current FT employees cannot complete the jobs they were hired to do if always on calls:</a:t>
            </a:r>
            <a:endParaRPr lang="en-US" altLang="en-US" sz="1600" b="1" dirty="0">
              <a:latin typeface="Calibri" panose="020F0502020204030204" pitchFamily="34" charset="0"/>
              <a:cs typeface="Calibri" panose="020F0502020204030204" pitchFamily="34" charset="0"/>
            </a:endParaRPr>
          </a:p>
          <a:p>
            <a:pPr lvl="1" eaLnBrk="0" hangingPunct="0">
              <a:buFont typeface="Symbol" panose="05050102010706020507" pitchFamily="18" charset="2"/>
              <a:buChar char=""/>
            </a:pPr>
            <a:endParaRPr lang="en-US" altLang="en-US" sz="1600" dirty="0">
              <a:latin typeface="Calibri" panose="020F0502020204030204" pitchFamily="34" charset="0"/>
              <a:ea typeface="Calibri" panose="020F0502020204030204" pitchFamily="34" charset="0"/>
              <a:cs typeface="Calibri" panose="020F0502020204030204" pitchFamily="34" charset="0"/>
            </a:endParaRPr>
          </a:p>
          <a:p>
            <a:pPr lvl="1" eaLnBrk="0" hangingPunct="0">
              <a:buFont typeface="Symbol" panose="05050102010706020507" pitchFamily="18" charset="2"/>
              <a:buChar char=""/>
            </a:pPr>
            <a:r>
              <a:rPr lang="en-US" altLang="en-US" sz="1600" dirty="0">
                <a:latin typeface="Calibri" panose="020F0502020204030204" pitchFamily="34" charset="0"/>
                <a:ea typeface="Calibri" panose="020F0502020204030204" pitchFamily="34" charset="0"/>
                <a:cs typeface="Calibri" panose="020F0502020204030204" pitchFamily="34" charset="0"/>
              </a:rPr>
              <a:t> EMA, EMS Supervision, Fire Prevention, Building Pre-plans, Life Safety Inspections, Truck Maintenance, etc.</a:t>
            </a:r>
            <a:endParaRPr lang="en-US" altLang="en-US" sz="1600" dirty="0">
              <a:latin typeface="Calibri" panose="020F0502020204030204" pitchFamily="34" charset="0"/>
              <a:cs typeface="Calibri" panose="020F0502020204030204" pitchFamily="34" charset="0"/>
            </a:endParaRPr>
          </a:p>
          <a:p>
            <a:pPr lvl="2" eaLnBrk="0" hangingPunct="0">
              <a:buFont typeface="Courier New" panose="02070309020205020404" pitchFamily="49" charset="0"/>
              <a:buChar char="o"/>
            </a:pPr>
            <a:r>
              <a:rPr lang="en-US" altLang="en-US" sz="1600" dirty="0">
                <a:latin typeface="Calibri" panose="020F0502020204030204" pitchFamily="34" charset="0"/>
                <a:ea typeface="Calibri" panose="020F0502020204030204" pitchFamily="34" charset="0"/>
                <a:cs typeface="Calibri" panose="020F0502020204030204" pitchFamily="34" charset="0"/>
              </a:rPr>
              <a:t> The </a:t>
            </a:r>
            <a:r>
              <a:rPr lang="en-US" altLang="en-US" sz="1600" b="1" dirty="0">
                <a:latin typeface="Calibri" panose="020F0502020204030204" pitchFamily="34" charset="0"/>
                <a:ea typeface="Calibri" panose="020F0502020204030204" pitchFamily="34" charset="0"/>
                <a:cs typeface="Calibri" panose="020F0502020204030204" pitchFamily="34" charset="0"/>
              </a:rPr>
              <a:t>EMA and EMS/Prevention Captains have performed a combined 124 EMS Transports and responded to 238 Fire Calls in just 9 months </a:t>
            </a:r>
            <a:r>
              <a:rPr lang="en-US" altLang="en-US" sz="1600" dirty="0">
                <a:latin typeface="Calibri" panose="020F0502020204030204" pitchFamily="34" charset="0"/>
                <a:ea typeface="Calibri" panose="020F0502020204030204" pitchFamily="34" charset="0"/>
                <a:cs typeface="Calibri" panose="020F0502020204030204" pitchFamily="34" charset="0"/>
              </a:rPr>
              <a:t>(over 140 hours on EMS transports).</a:t>
            </a:r>
            <a:endParaRPr lang="en-US" altLang="en-US" sz="1600" dirty="0">
              <a:latin typeface="Calibri" panose="020F0502020204030204" pitchFamily="34" charset="0"/>
              <a:cs typeface="Calibri" panose="020F0502020204030204" pitchFamily="34" charset="0"/>
            </a:endParaRPr>
          </a:p>
          <a:p>
            <a:pPr lvl="1" eaLnBrk="0" hangingPunct="0"/>
            <a:endParaRPr lang="en-US" altLang="en-US" sz="1600" i="1" dirty="0">
              <a:latin typeface="Calibri" panose="020F0502020204030204" pitchFamily="34" charset="0"/>
              <a:ea typeface="Times New Roman" panose="02020603050405020304" pitchFamily="18" charset="0"/>
              <a:cs typeface="Calibri" panose="020F0502020204030204" pitchFamily="34" charset="0"/>
            </a:endParaRPr>
          </a:p>
          <a:p>
            <a:pPr lvl="1" eaLnBrk="0" hangingPunct="0">
              <a:buFont typeface="Symbol" panose="05050102010706020507" pitchFamily="18" charset="2"/>
              <a:buChar char=""/>
            </a:pPr>
            <a:r>
              <a:rPr lang="en-US" altLang="en-US" sz="1600" i="1" dirty="0">
                <a:latin typeface="Calibri" panose="020F0502020204030204" pitchFamily="34" charset="0"/>
                <a:ea typeface="Times New Roman" panose="02020603050405020304" pitchFamily="18" charset="0"/>
                <a:cs typeface="Calibri" panose="020F0502020204030204" pitchFamily="34" charset="0"/>
              </a:rPr>
              <a:t> </a:t>
            </a:r>
            <a:r>
              <a:rPr lang="en-US" altLang="en-US" sz="1600" b="1" i="1" dirty="0">
                <a:latin typeface="Calibri" panose="020F0502020204030204" pitchFamily="34" charset="0"/>
                <a:ea typeface="Times New Roman" panose="02020603050405020304" pitchFamily="18" charset="0"/>
                <a:cs typeface="Calibri" panose="020F0502020204030204" pitchFamily="34" charset="0"/>
              </a:rPr>
              <a:t>Officers filling lower operational positions</a:t>
            </a:r>
            <a:r>
              <a:rPr lang="en-US" altLang="en-US" sz="1600" i="1" dirty="0">
                <a:latin typeface="Calibri" panose="020F0502020204030204" pitchFamily="34" charset="0"/>
                <a:ea typeface="Times New Roman" panose="02020603050405020304" pitchFamily="18" charset="0"/>
                <a:cs typeface="Calibri" panose="020F0502020204030204" pitchFamily="34" charset="0"/>
              </a:rPr>
              <a:t>. </a:t>
            </a:r>
            <a:r>
              <a:rPr lang="en-US" altLang="en-US" sz="1600" dirty="0">
                <a:latin typeface="Calibri" panose="020F0502020204030204" pitchFamily="34" charset="0"/>
                <a:ea typeface="Times New Roman" panose="02020603050405020304" pitchFamily="18" charset="0"/>
                <a:cs typeface="Calibri" panose="020F0502020204030204" pitchFamily="34" charset="0"/>
              </a:rPr>
              <a:t>Staffing shortages that result in the fire chief driving the fire truck or fulfilling the responsibilities of other line firefighters is another sign of a serious staffing problem. (IAFC, Red Ribbon Report)</a:t>
            </a:r>
            <a:endParaRPr lang="en-US" altLang="en-US" sz="1600" dirty="0">
              <a:latin typeface="Calibri" panose="020F0502020204030204" pitchFamily="34" charset="0"/>
              <a:cs typeface="Calibri" panose="020F0502020204030204" pitchFamily="34" charset="0"/>
            </a:endParaRPr>
          </a:p>
          <a:p>
            <a:pPr lvl="2" eaLnBrk="0" hangingPunct="0">
              <a:buFont typeface="Courier New" panose="02070309020205020404" pitchFamily="49" charset="0"/>
              <a:buChar char="o"/>
            </a:pPr>
            <a:r>
              <a:rPr lang="en-US" altLang="en-US" sz="1600" dirty="0">
                <a:latin typeface="Calibri" panose="020F0502020204030204" pitchFamily="34" charset="0"/>
                <a:ea typeface="Times New Roman" panose="02020603050405020304" pitchFamily="18" charset="0"/>
                <a:cs typeface="Calibri" panose="020F0502020204030204" pitchFamily="34" charset="0"/>
              </a:rPr>
              <a:t> OSHA last month cited a Fire Department in Illinois for having a Fire Chief as the pump operator, during an incident that result in a FF death.</a:t>
            </a:r>
            <a:endParaRPr lang="en-US"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0306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467600" cy="609282"/>
          </a:xfrm>
        </p:spPr>
        <p:txBody>
          <a:bodyPr>
            <a:normAutofit/>
          </a:bodyPr>
          <a:lstStyle/>
          <a:p>
            <a:r>
              <a:rPr lang="en-US" sz="2400" dirty="0"/>
              <a:t>members are needed to respond</a:t>
            </a:r>
          </a:p>
        </p:txBody>
      </p:sp>
      <p:sp>
        <p:nvSpPr>
          <p:cNvPr id="3" name="Rectangle 2">
            <a:extLst>
              <a:ext uri="{FF2B5EF4-FFF2-40B4-BE49-F238E27FC236}">
                <a16:creationId xmlns:a16="http://schemas.microsoft.com/office/drawing/2014/main" id="{7EA97E83-01D5-4BEF-94FE-BC9A8611CB01}"/>
              </a:ext>
            </a:extLst>
          </p:cNvPr>
          <p:cNvSpPr/>
          <p:nvPr/>
        </p:nvSpPr>
        <p:spPr>
          <a:xfrm>
            <a:off x="495300" y="1133724"/>
            <a:ext cx="8153400" cy="4590552"/>
          </a:xfrm>
          <a:prstGeom prst="rect">
            <a:avLst/>
          </a:prstGeom>
        </p:spPr>
        <p:txBody>
          <a:bodyPr wrap="square">
            <a:spAutoFit/>
          </a:bodyPr>
          <a:lstStyle/>
          <a:p>
            <a:pPr marL="0" marR="0">
              <a:lnSpc>
                <a:spcPct val="107000"/>
              </a:lnSpc>
              <a:spcBef>
                <a:spcPts val="1200"/>
              </a:spcBef>
              <a:spcAft>
                <a:spcPts val="0"/>
              </a:spcAft>
            </a:pPr>
            <a:r>
              <a:rPr lang="en-US" sz="2400" b="1" kern="0" dirty="0">
                <a:latin typeface="Calibri Light" panose="020F0302020204030204" pitchFamily="34" charset="0"/>
                <a:ea typeface="Times New Roman" panose="02020603050405020304" pitchFamily="18" charset="0"/>
                <a:cs typeface="Times New Roman" panose="02020603050405020304" pitchFamily="18" charset="0"/>
              </a:rPr>
              <a:t>NFPA Staffing 2020 Edition </a:t>
            </a:r>
          </a:p>
          <a:p>
            <a:pPr marL="0" marR="0">
              <a:lnSpc>
                <a:spcPct val="107000"/>
              </a:lnSpc>
              <a:spcBef>
                <a:spcPts val="0"/>
              </a:spcBef>
              <a:spcAft>
                <a:spcPts val="800"/>
              </a:spcAft>
            </a:pPr>
            <a:endParaRPr lang="en-US" sz="400" b="1" kern="0" dirty="0">
              <a:solidFill>
                <a:srgbClr val="2F5496"/>
              </a:solidFill>
              <a:latin typeface="Calibri Light" panose="020F03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latin typeface="Arial" panose="020B0604020202020204" pitchFamily="34" charset="0"/>
                <a:ea typeface="Calibri" panose="020F0502020204030204" pitchFamily="34" charset="0"/>
                <a:cs typeface="Times New Roman" panose="02020603050405020304" pitchFamily="18" charset="0"/>
              </a:rPr>
              <a:t>1720 – Combination</a:t>
            </a:r>
            <a:r>
              <a:rPr lang="en-US" sz="1200" dirty="0">
                <a:latin typeface="Arial" panose="020B0604020202020204" pitchFamily="34" charset="0"/>
                <a:ea typeface="Calibri" panose="020F0502020204030204" pitchFamily="34" charset="0"/>
                <a:cs typeface="Times New Roman" panose="02020603050405020304" pitchFamily="18" charset="0"/>
              </a:rPr>
              <a:t>: A fire department having emergency service personnel comprising less than 85 percent majority of either volunteer or career membership.</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Arial" panose="020B0604020202020204" pitchFamily="34" charset="0"/>
                <a:ea typeface="Calibri" panose="020F0502020204030204" pitchFamily="34" charset="0"/>
                <a:cs typeface="Times New Roman" panose="02020603050405020304" pitchFamily="18" charset="0"/>
              </a:rPr>
              <a:t>Based on a low-hazard occupancy such as a 2000sq. ft. two-story, single-family home without basement and exposures.</a:t>
            </a:r>
          </a:p>
          <a:p>
            <a:pPr marL="0" marR="0">
              <a:lnSpc>
                <a:spcPct val="107000"/>
              </a:lnSpc>
              <a:spcBef>
                <a:spcPts val="0"/>
              </a:spcBef>
              <a:spcAft>
                <a:spcPts val="80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latin typeface="Arial" panose="020B0604020202020204" pitchFamily="34" charset="0"/>
                <a:ea typeface="Calibri" panose="020F0502020204030204" pitchFamily="34" charset="0"/>
                <a:cs typeface="Times New Roman" panose="02020603050405020304" pitchFamily="18" charset="0"/>
              </a:rPr>
              <a:t>Falmouth Fire-EMS is a combination fire department (60% volunteer/call).</a:t>
            </a:r>
          </a:p>
          <a:p>
            <a:pPr marL="0" marR="0">
              <a:lnSpc>
                <a:spcPct val="107000"/>
              </a:lnSpc>
              <a:spcBef>
                <a:spcPts val="0"/>
              </a:spcBef>
              <a:spcAft>
                <a:spcPts val="800"/>
              </a:spcAft>
            </a:pP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latin typeface="Arial" panose="020B0604020202020204" pitchFamily="34" charset="0"/>
                <a:ea typeface="Calibri" panose="020F0502020204030204" pitchFamily="34" charset="0"/>
                <a:cs typeface="Times New Roman" panose="02020603050405020304" pitchFamily="18" charset="0"/>
              </a:rPr>
              <a:t>West of Middle Road – Rural &lt;500 people/sq. mile (source: US Census)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Arial" panose="020B0604020202020204" pitchFamily="34" charset="0"/>
                <a:ea typeface="Calibri" panose="020F0502020204030204" pitchFamily="34" charset="0"/>
                <a:cs typeface="Times New Roman" panose="02020603050405020304" pitchFamily="18" charset="0"/>
              </a:rPr>
              <a:t>NFPA 1720 recommends minimum of 6 personnel within 14 minutes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Arial" panose="020B0604020202020204" pitchFamily="34" charset="0"/>
                <a:ea typeface="Calibri" panose="020F0502020204030204" pitchFamily="34" charset="0"/>
                <a:cs typeface="Times New Roman" panose="02020603050405020304" pitchFamily="18" charset="0"/>
              </a:rPr>
              <a:t>	2011 – 52.5% of the time		2019 – 43.3% of the time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latin typeface="Arial" panose="020B060402020202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latin typeface="Arial" panose="020B0604020202020204" pitchFamily="34" charset="0"/>
                <a:ea typeface="Calibri" panose="020F0502020204030204" pitchFamily="34" charset="0"/>
                <a:cs typeface="Times New Roman" panose="02020603050405020304" pitchFamily="18" charset="0"/>
              </a:rPr>
              <a:t>East of Middle Road – Suburban 500-1000 people/sq. mile (source: US Census)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Arial" panose="020B0604020202020204" pitchFamily="34" charset="0"/>
                <a:ea typeface="Calibri" panose="020F0502020204030204" pitchFamily="34" charset="0"/>
                <a:cs typeface="Times New Roman" panose="02020603050405020304" pitchFamily="18" charset="0"/>
              </a:rPr>
              <a:t>NFPA 1720 recommends minimum of 10 personnel within 10 minutes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Arial" panose="020B0604020202020204" pitchFamily="34" charset="0"/>
                <a:ea typeface="Calibri" panose="020F0502020204030204" pitchFamily="34" charset="0"/>
                <a:cs typeface="Times New Roman" panose="02020603050405020304" pitchFamily="18" charset="0"/>
              </a:rPr>
              <a:t>	2011 – 4.3% of the time 		2019 – 1.7% of the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5871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848600" cy="609282"/>
          </a:xfrm>
        </p:spPr>
        <p:txBody>
          <a:bodyPr>
            <a:normAutofit/>
          </a:bodyPr>
          <a:lstStyle/>
          <a:p>
            <a:r>
              <a:rPr lang="en-US" sz="2400" dirty="0"/>
              <a:t>members are needed to respond</a:t>
            </a:r>
          </a:p>
        </p:txBody>
      </p:sp>
      <p:pic>
        <p:nvPicPr>
          <p:cNvPr id="3" name="Picture 2">
            <a:extLst>
              <a:ext uri="{FF2B5EF4-FFF2-40B4-BE49-F238E27FC236}">
                <a16:creationId xmlns:a16="http://schemas.microsoft.com/office/drawing/2014/main" id="{771C2250-8693-48F9-8F05-212C64DFC14E}"/>
              </a:ext>
            </a:extLst>
          </p:cNvPr>
          <p:cNvPicPr>
            <a:picLocks noChangeAspect="1"/>
          </p:cNvPicPr>
          <p:nvPr/>
        </p:nvPicPr>
        <p:blipFill>
          <a:blip r:embed="rId2"/>
          <a:stretch>
            <a:fillRect/>
          </a:stretch>
        </p:blipFill>
        <p:spPr>
          <a:xfrm>
            <a:off x="457200" y="1128572"/>
            <a:ext cx="8242292" cy="4600856"/>
          </a:xfrm>
          <a:prstGeom prst="rect">
            <a:avLst/>
          </a:prstGeom>
        </p:spPr>
      </p:pic>
    </p:spTree>
    <p:extLst>
      <p:ext uri="{BB962C8B-B14F-4D97-AF65-F5344CB8AC3E}">
        <p14:creationId xmlns:p14="http://schemas.microsoft.com/office/powerpoint/2010/main" val="39340267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315200" cy="609282"/>
          </a:xfrm>
        </p:spPr>
        <p:txBody>
          <a:bodyPr>
            <a:normAutofit/>
          </a:bodyPr>
          <a:lstStyle/>
          <a:p>
            <a:r>
              <a:rPr lang="en-US" sz="2400" dirty="0"/>
              <a:t>members are needed to respond</a:t>
            </a:r>
          </a:p>
        </p:txBody>
      </p:sp>
      <p:pic>
        <p:nvPicPr>
          <p:cNvPr id="3" name="Picture 2">
            <a:extLst>
              <a:ext uri="{FF2B5EF4-FFF2-40B4-BE49-F238E27FC236}">
                <a16:creationId xmlns:a16="http://schemas.microsoft.com/office/drawing/2014/main" id="{3510302D-2FFE-49C6-8664-A2EAE9AA04F7}"/>
              </a:ext>
            </a:extLst>
          </p:cNvPr>
          <p:cNvPicPr>
            <a:picLocks noChangeAspect="1"/>
          </p:cNvPicPr>
          <p:nvPr/>
        </p:nvPicPr>
        <p:blipFill>
          <a:blip r:embed="rId2"/>
          <a:stretch>
            <a:fillRect/>
          </a:stretch>
        </p:blipFill>
        <p:spPr>
          <a:xfrm>
            <a:off x="457200" y="1151806"/>
            <a:ext cx="8146472" cy="2133600"/>
          </a:xfrm>
          <a:prstGeom prst="rect">
            <a:avLst/>
          </a:prstGeom>
        </p:spPr>
      </p:pic>
      <p:pic>
        <p:nvPicPr>
          <p:cNvPr id="4" name="Picture 3">
            <a:extLst>
              <a:ext uri="{FF2B5EF4-FFF2-40B4-BE49-F238E27FC236}">
                <a16:creationId xmlns:a16="http://schemas.microsoft.com/office/drawing/2014/main" id="{CD6B3FB6-A6F2-4FE9-9388-ADA8C99DAC1B}"/>
              </a:ext>
            </a:extLst>
          </p:cNvPr>
          <p:cNvPicPr>
            <a:picLocks noChangeAspect="1"/>
          </p:cNvPicPr>
          <p:nvPr/>
        </p:nvPicPr>
        <p:blipFill>
          <a:blip r:embed="rId3"/>
          <a:stretch>
            <a:fillRect/>
          </a:stretch>
        </p:blipFill>
        <p:spPr>
          <a:xfrm>
            <a:off x="457200" y="3550955"/>
            <a:ext cx="8146472" cy="2574741"/>
          </a:xfrm>
          <a:prstGeom prst="rect">
            <a:avLst/>
          </a:prstGeom>
        </p:spPr>
      </p:pic>
    </p:spTree>
    <p:extLst>
      <p:ext uri="{BB962C8B-B14F-4D97-AF65-F5344CB8AC3E}">
        <p14:creationId xmlns:p14="http://schemas.microsoft.com/office/powerpoint/2010/main" val="3028906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467600" cy="609282"/>
          </a:xfrm>
        </p:spPr>
        <p:txBody>
          <a:bodyPr>
            <a:normAutofit/>
          </a:bodyPr>
          <a:lstStyle/>
          <a:p>
            <a:r>
              <a:rPr lang="en-US" sz="2400" dirty="0"/>
              <a:t>members are needed to respond</a:t>
            </a:r>
          </a:p>
        </p:txBody>
      </p:sp>
      <p:sp>
        <p:nvSpPr>
          <p:cNvPr id="3" name="Rectangle 2">
            <a:extLst>
              <a:ext uri="{FF2B5EF4-FFF2-40B4-BE49-F238E27FC236}">
                <a16:creationId xmlns:a16="http://schemas.microsoft.com/office/drawing/2014/main" id="{F9DA42E2-FA53-44A5-8296-B776E5D0C84A}"/>
              </a:ext>
            </a:extLst>
          </p:cNvPr>
          <p:cNvSpPr/>
          <p:nvPr/>
        </p:nvSpPr>
        <p:spPr>
          <a:xfrm>
            <a:off x="457200" y="1182808"/>
            <a:ext cx="6172200" cy="4492384"/>
          </a:xfrm>
          <a:prstGeom prst="rect">
            <a:avLst/>
          </a:prstGeom>
        </p:spPr>
        <p:txBody>
          <a:bodyPr wrap="square">
            <a:spAutoFit/>
          </a:bodyPr>
          <a:lstStyle/>
          <a:p>
            <a:pPr marL="0" marR="0">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Average Crew Size for Non-EMS calls: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In 2011: 7.3 average members responded to 629 non-EMS calls</a:t>
            </a:r>
          </a:p>
          <a:p>
            <a:pPr marL="0" marR="0" indent="45720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&gt;10 members 	144 times or 22.9% of the time</a:t>
            </a:r>
          </a:p>
          <a:p>
            <a:pPr marL="0" marR="0" indent="45720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&gt;20 members	18 times (high of 43 members)</a:t>
            </a:r>
          </a:p>
          <a:p>
            <a:pPr marL="0" marR="0" indent="457200">
              <a:spcBef>
                <a:spcPts val="0"/>
              </a:spcBef>
              <a:spcAft>
                <a:spcPts val="0"/>
              </a:spcAft>
            </a:pPr>
            <a:endParaRPr lang="en-US" sz="1600" i="1" dirty="0">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600" i="1" dirty="0">
                <a:latin typeface="Calibri" panose="020F0502020204030204" pitchFamily="34" charset="0"/>
                <a:ea typeface="Calibri" panose="020F0502020204030204" pitchFamily="34" charset="0"/>
                <a:cs typeface="Times New Roman" panose="02020603050405020304" pitchFamily="18" charset="0"/>
              </a:rPr>
              <a:t>- There were 36 Desk Boxes (reported fire or smoke) and 4 house 	fires in 2011</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In 2019: 5.5 average members responded to 826 Non-EMS calls</a:t>
            </a:r>
          </a:p>
          <a:p>
            <a:pPr marL="0" marR="0" indent="45720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&gt;10 members	85 times or 10.3% of the time</a:t>
            </a:r>
          </a:p>
          <a:p>
            <a:pPr marL="0" marR="0" indent="45720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&gt;20 members	2 times (high of 26 members)</a:t>
            </a:r>
          </a:p>
          <a:p>
            <a:pPr indent="457200">
              <a:spcBef>
                <a:spcPts val="0"/>
              </a:spcBef>
              <a:spcAft>
                <a:spcPts val="0"/>
              </a:spcAft>
            </a:pPr>
            <a:endParaRPr lang="en-US" sz="1600" i="1" dirty="0">
              <a:latin typeface="Calibri" panose="020F0502020204030204" pitchFamily="34" charset="0"/>
              <a:ea typeface="Calibri" panose="020F0502020204030204" pitchFamily="34" charset="0"/>
              <a:cs typeface="Times New Roman" panose="02020603050405020304" pitchFamily="18" charset="0"/>
            </a:endParaRPr>
          </a:p>
          <a:p>
            <a:pPr indent="457200">
              <a:spcBef>
                <a:spcPts val="0"/>
              </a:spcBef>
              <a:spcAft>
                <a:spcPts val="0"/>
              </a:spcAft>
            </a:pPr>
            <a:r>
              <a:rPr lang="en-US" sz="1600" i="1" dirty="0">
                <a:latin typeface="Calibri" panose="020F0502020204030204" pitchFamily="34" charset="0"/>
                <a:ea typeface="Calibri" panose="020F0502020204030204" pitchFamily="34" charset="0"/>
                <a:cs typeface="Times New Roman" panose="02020603050405020304" pitchFamily="18" charset="0"/>
              </a:rPr>
              <a:t>- There were 36 Desk Boxes and 1 house fire in 2019</a:t>
            </a:r>
            <a:endParaRPr lang="en-US" i="1" dirty="0">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8820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Changes in ems protocols</a:t>
            </a:r>
          </a:p>
        </p:txBody>
      </p:sp>
      <p:sp>
        <p:nvSpPr>
          <p:cNvPr id="3" name="Rectangle 2">
            <a:extLst>
              <a:ext uri="{FF2B5EF4-FFF2-40B4-BE49-F238E27FC236}">
                <a16:creationId xmlns:a16="http://schemas.microsoft.com/office/drawing/2014/main" id="{00072D75-69F8-42A0-BF28-D91DFB5250CF}"/>
              </a:ext>
            </a:extLst>
          </p:cNvPr>
          <p:cNvSpPr/>
          <p:nvPr/>
        </p:nvSpPr>
        <p:spPr>
          <a:xfrm>
            <a:off x="457200" y="1058292"/>
            <a:ext cx="7620000" cy="1500539"/>
          </a:xfrm>
          <a:prstGeom prst="rect">
            <a:avLst/>
          </a:prstGeom>
        </p:spPr>
        <p:txBody>
          <a:bodyPr wrap="square">
            <a:spAutoFit/>
          </a:bodyPr>
          <a:lstStyle/>
          <a:p>
            <a:pPr marL="0" marR="0">
              <a:lnSpc>
                <a:spcPct val="107000"/>
              </a:lnSpc>
              <a:spcBef>
                <a:spcPts val="0"/>
              </a:spcBef>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Cardiac Arrests: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Early cardiac defibrillation and uninterrupted high-quality CPR has been shown to significantly increase the survivability of patients in Cardiac Arrest. To do this, </a:t>
            </a:r>
            <a:r>
              <a:rPr lang="en-US" sz="1600" b="1" dirty="0">
                <a:latin typeface="Calibri" panose="020F0502020204030204" pitchFamily="34" charset="0"/>
                <a:ea typeface="Calibri" panose="020F0502020204030204" pitchFamily="34" charset="0"/>
                <a:cs typeface="Calibri" panose="020F0502020204030204" pitchFamily="34" charset="0"/>
              </a:rPr>
              <a:t>we must perform CPR where the patient is found for a minimum of 20 minutes before deciding whether to transport them to the hospital.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925D578B-09B1-4331-A34A-CD5EDC584411}"/>
              </a:ext>
            </a:extLst>
          </p:cNvPr>
          <p:cNvSpPr/>
          <p:nvPr/>
        </p:nvSpPr>
        <p:spPr>
          <a:xfrm>
            <a:off x="457200" y="2729510"/>
            <a:ext cx="7620000" cy="1569660"/>
          </a:xfrm>
          <a:prstGeom prst="rect">
            <a:avLst/>
          </a:prstGeom>
        </p:spPr>
        <p:txBody>
          <a:bodyPr wrap="square">
            <a:spAutoFit/>
          </a:bodyPr>
          <a:lstStyle/>
          <a:p>
            <a:r>
              <a:rPr lang="en-US" sz="1600" b="1" dirty="0">
                <a:latin typeface="Calibri" panose="020F0502020204030204" pitchFamily="34" charset="0"/>
                <a:cs typeface="Calibri" panose="020F0502020204030204" pitchFamily="34" charset="0"/>
              </a:rPr>
              <a:t>Cardiac Catherization Lab Activation </a:t>
            </a: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Falmouth Fire-EMS personnel now can identify a ST Elevated Myocardial Infarctions (STEMI) in the field. This </a:t>
            </a:r>
            <a:r>
              <a:rPr lang="en-US" sz="1600" b="1" dirty="0">
                <a:latin typeface="Calibri" panose="020F0502020204030204" pitchFamily="34" charset="0"/>
                <a:cs typeface="Calibri" panose="020F0502020204030204" pitchFamily="34" charset="0"/>
              </a:rPr>
              <a:t>allows them to deliver patients suffering from Myocardial Infarctions (heart attacks) directly to the Cardiac Cath Lab at MMC</a:t>
            </a:r>
            <a:r>
              <a:rPr lang="en-US" sz="1600" dirty="0">
                <a:latin typeface="Calibri" panose="020F0502020204030204" pitchFamily="34" charset="0"/>
                <a:cs typeface="Calibri" panose="020F0502020204030204" pitchFamily="34" charset="0"/>
              </a:rPr>
              <a:t>, where they can receive immediate treatment drastically improving their medical outcomes.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765227B2-4237-4987-A456-946A6329D106}"/>
              </a:ext>
            </a:extLst>
          </p:cNvPr>
          <p:cNvSpPr/>
          <p:nvPr/>
        </p:nvSpPr>
        <p:spPr>
          <a:xfrm>
            <a:off x="457200" y="4572000"/>
            <a:ext cx="7620000" cy="1689501"/>
          </a:xfrm>
          <a:prstGeom prst="rect">
            <a:avLst/>
          </a:prstGeom>
        </p:spPr>
        <p:txBody>
          <a:bodyPr wrap="square">
            <a:spAutoFit/>
          </a:bodyPr>
          <a:lstStyle/>
          <a:p>
            <a:pPr marL="0" marR="0">
              <a:lnSpc>
                <a:spcPct val="107000"/>
              </a:lnSpc>
              <a:spcBef>
                <a:spcPts val="0"/>
              </a:spcBef>
              <a:spcAft>
                <a:spcPts val="800"/>
              </a:spcAft>
            </a:pPr>
            <a:r>
              <a:rPr lang="en-US" sz="1600" b="1" dirty="0">
                <a:latin typeface="Calibri" panose="020F0502020204030204" pitchFamily="34" charset="0"/>
                <a:cs typeface="Calibri" panose="020F0502020204030204" pitchFamily="34" charset="0"/>
              </a:rPr>
              <a:t>Stroke: Direct to CT Program at Maine Medical Center</a:t>
            </a: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In 2019 our crews partnered with other services and Maine Medical Center to </a:t>
            </a:r>
            <a:r>
              <a:rPr lang="en-US" sz="1600" b="1" dirty="0">
                <a:latin typeface="Calibri" panose="020F0502020204030204" pitchFamily="34" charset="0"/>
                <a:cs typeface="Calibri" panose="020F0502020204030204" pitchFamily="34" charset="0"/>
              </a:rPr>
              <a:t>quickly identify a patient having a stroke and make a call in to the hospital to initiate a program where the patient will get a CT Scan within 25 minutes of arrival at the hospital. </a:t>
            </a:r>
            <a:r>
              <a:rPr lang="en-US" sz="1600" dirty="0">
                <a:latin typeface="Calibri" panose="020F0502020204030204" pitchFamily="34" charset="0"/>
                <a:cs typeface="Calibri" panose="020F0502020204030204" pitchFamily="34" charset="0"/>
              </a:rPr>
              <a:t>This allows for quicker treatment and better long-term prognosis of PT’s suffering from a Cerebral Vascular Accident.  </a:t>
            </a:r>
          </a:p>
        </p:txBody>
      </p:sp>
    </p:spTree>
    <p:extLst>
      <p:ext uri="{BB962C8B-B14F-4D97-AF65-F5344CB8AC3E}">
        <p14:creationId xmlns:p14="http://schemas.microsoft.com/office/powerpoint/2010/main" val="348332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Changes in ems protocols</a:t>
            </a:r>
          </a:p>
        </p:txBody>
      </p:sp>
      <p:sp>
        <p:nvSpPr>
          <p:cNvPr id="3" name="Rectangle 2">
            <a:extLst>
              <a:ext uri="{FF2B5EF4-FFF2-40B4-BE49-F238E27FC236}">
                <a16:creationId xmlns:a16="http://schemas.microsoft.com/office/drawing/2014/main" id="{00072D75-69F8-42A0-BF28-D91DFB5250CF}"/>
              </a:ext>
            </a:extLst>
          </p:cNvPr>
          <p:cNvSpPr/>
          <p:nvPr/>
        </p:nvSpPr>
        <p:spPr>
          <a:xfrm>
            <a:off x="304800" y="1143000"/>
            <a:ext cx="7620000" cy="3389133"/>
          </a:xfrm>
          <a:prstGeom prst="rect">
            <a:avLst/>
          </a:prstGeom>
        </p:spPr>
        <p:txBody>
          <a:bodyPr wrap="square">
            <a:spAutoFit/>
          </a:bodyPr>
          <a:lstStyle/>
          <a:p>
            <a:pPr marL="0" marR="0">
              <a:lnSpc>
                <a:spcPct val="107000"/>
              </a:lnSpc>
              <a:spcBef>
                <a:spcPts val="0"/>
              </a:spcBef>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EMS Supplies: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In the past 5 years Maine Medical Center and Mercy Hospital no longer supply area EMS services with disposable supplies such as oxygen masks, IV solution (saline), IV needles, tubing, etc. </a:t>
            </a:r>
            <a:r>
              <a:rPr lang="en-US" sz="1600" b="1" dirty="0">
                <a:latin typeface="Calibri" panose="020F0502020204030204" pitchFamily="34" charset="0"/>
                <a:ea typeface="Calibri" panose="020F0502020204030204" pitchFamily="34" charset="0"/>
                <a:cs typeface="Calibri" panose="020F0502020204030204" pitchFamily="34" charset="0"/>
              </a:rPr>
              <a:t>Falmouth Fire-EMS must purchase, stock and maintain our own supplies.  Supplies are checked and monitored daily.</a:t>
            </a:r>
          </a:p>
          <a:p>
            <a:pPr marL="0" marR="0">
              <a:lnSpc>
                <a:spcPct val="107000"/>
              </a:lnSpc>
              <a:spcBef>
                <a:spcPts val="0"/>
              </a:spcBef>
              <a:spcAft>
                <a:spcPts val="80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Over the past 3 years </a:t>
            </a:r>
            <a:r>
              <a:rPr lang="en-US" sz="1600" b="1" dirty="0">
                <a:latin typeface="Calibri" panose="020F0502020204030204" pitchFamily="34" charset="0"/>
                <a:ea typeface="Calibri" panose="020F0502020204030204" pitchFamily="34" charset="0"/>
                <a:cs typeface="Calibri" panose="020F0502020204030204" pitchFamily="34" charset="0"/>
              </a:rPr>
              <a:t>Falmouth Fire-EMS must purchase and maintain their own medication supplies.</a:t>
            </a:r>
            <a:r>
              <a:rPr lang="en-US" sz="1600" dirty="0">
                <a:latin typeface="Calibri" panose="020F0502020204030204" pitchFamily="34" charset="0"/>
                <a:ea typeface="Calibri" panose="020F0502020204030204" pitchFamily="34" charset="0"/>
                <a:cs typeface="Calibri" panose="020F0502020204030204" pitchFamily="34" charset="0"/>
              </a:rPr>
              <a:t> “Drug boxes” used to be maintained and replaced by the hospitals after calls. Now departments maintain their own “drug boxes”, which is done daily to keep track of expiration dates and supply levels.</a:t>
            </a:r>
          </a:p>
          <a:p>
            <a:pPr marL="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765227B2-4237-4987-A456-946A6329D106}"/>
              </a:ext>
            </a:extLst>
          </p:cNvPr>
          <p:cNvSpPr/>
          <p:nvPr/>
        </p:nvSpPr>
        <p:spPr>
          <a:xfrm>
            <a:off x="328061" y="4343400"/>
            <a:ext cx="7620000" cy="2181944"/>
          </a:xfrm>
          <a:prstGeom prst="rect">
            <a:avLst/>
          </a:prstGeom>
        </p:spPr>
        <p:txBody>
          <a:bodyPr wrap="square">
            <a:spAutoFit/>
          </a:bodyPr>
          <a:lstStyle/>
          <a:p>
            <a:pPr marL="0" marR="0">
              <a:lnSpc>
                <a:spcPct val="107000"/>
              </a:lnSpc>
              <a:spcBef>
                <a:spcPts val="0"/>
              </a:spcBef>
              <a:spcAft>
                <a:spcPts val="800"/>
              </a:spcAft>
            </a:pPr>
            <a:r>
              <a:rPr lang="en-US" sz="1600" b="1" dirty="0">
                <a:latin typeface="Calibri" panose="020F0502020204030204" pitchFamily="34" charset="0"/>
                <a:cs typeface="Calibri" panose="020F0502020204030204" pitchFamily="34" charset="0"/>
              </a:rPr>
              <a:t>Lift Assist Calls, Medical Alarm Calls, No-transports:</a:t>
            </a:r>
            <a:endParaRPr lang="en-US" sz="1600"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In 2019 our crews responded to a documented 87 calls where we only lifted a person up off a floor, up or down a set of stairs, into a bed, into a car for an appointment, etc. </a:t>
            </a:r>
            <a:r>
              <a:rPr lang="en-US" sz="1600" dirty="0">
                <a:latin typeface="Calibri" panose="020F0502020204030204" pitchFamily="34" charset="0"/>
                <a:cs typeface="Calibri" panose="020F0502020204030204" pitchFamily="34" charset="0"/>
              </a:rPr>
              <a:t>This does not include the calls where we are called for a lift assist and find the patient needs to be transported for injury. These range from residents who have temporary needs due to a surgery or illness, to those that live alone in their homes and need help often. There are other calls like Medical Alarms, where we respond and there is no patient found. These calls take time to investigate.</a:t>
            </a:r>
          </a:p>
        </p:txBody>
      </p:sp>
    </p:spTree>
    <p:extLst>
      <p:ext uri="{BB962C8B-B14F-4D97-AF65-F5344CB8AC3E}">
        <p14:creationId xmlns:p14="http://schemas.microsoft.com/office/powerpoint/2010/main" val="2992458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6934200" cy="990282"/>
          </a:xfrm>
        </p:spPr>
        <p:txBody>
          <a:bodyPr/>
          <a:lstStyle/>
          <a:p>
            <a:pPr eaLnBrk="1" hangingPunct="1"/>
            <a:r>
              <a:rPr lang="en-US" dirty="0"/>
              <a:t>FALMOUTH FIRE-EMS</a:t>
            </a:r>
          </a:p>
        </p:txBody>
      </p:sp>
      <p:sp>
        <p:nvSpPr>
          <p:cNvPr id="4" name="Content Placeholder 3"/>
          <p:cNvSpPr>
            <a:spLocks noGrp="1"/>
          </p:cNvSpPr>
          <p:nvPr>
            <p:ph sz="half" idx="1"/>
          </p:nvPr>
        </p:nvSpPr>
        <p:spPr>
          <a:xfrm>
            <a:off x="298269" y="1615442"/>
            <a:ext cx="7550331" cy="4556758"/>
          </a:xfrm>
        </p:spPr>
        <p:txBody>
          <a:bodyPr>
            <a:normAutofit/>
          </a:bodyPr>
          <a:lstStyle/>
          <a:p>
            <a:pPr marL="342900" indent="-342900">
              <a:buFont typeface="Arial" panose="020B0604020202020204" pitchFamily="34" charset="0"/>
              <a:buChar char="•"/>
            </a:pPr>
            <a:r>
              <a:rPr lang="en-US" sz="2000" b="0" dirty="0">
                <a:latin typeface="Calibri" panose="020F0502020204030204" pitchFamily="34" charset="0"/>
                <a:cs typeface="Calibri" panose="020F0502020204030204" pitchFamily="34" charset="0"/>
              </a:rPr>
              <a:t>Over its 107-year history, </a:t>
            </a:r>
            <a:r>
              <a:rPr lang="en-US" sz="2000" dirty="0">
                <a:latin typeface="Calibri" panose="020F0502020204030204" pitchFamily="34" charset="0"/>
                <a:cs typeface="Calibri" panose="020F0502020204030204" pitchFamily="34" charset="0"/>
              </a:rPr>
              <a:t>Falmouth Fire-EMS has evolved from 5 all-volunteer fire companies to a combination Fire-EMS department</a:t>
            </a:r>
            <a:r>
              <a:rPr lang="en-US" sz="2000" b="0" dirty="0">
                <a:latin typeface="Calibri" panose="020F0502020204030204" pitchFamily="34" charset="0"/>
                <a:cs typeface="Calibri" panose="020F0502020204030204" pitchFamily="34" charset="0"/>
              </a:rPr>
              <a:t> made up of six full-time staff (including one office administrator), thirty part-time per diem firefighter/paramedics and firefighter/EMTs, and sixty call firefighters and emergency medical technicians. Of the firefighters and EMTs nearly 1/3 of them reside outside Falmouth. The Department’s call volume and duties have also vastly expanded.</a:t>
            </a:r>
          </a:p>
          <a:p>
            <a:pPr marL="342900" indent="-342900">
              <a:buFont typeface="Arial" panose="020B0604020202020204" pitchFamily="34" charset="0"/>
              <a:buChar char="•"/>
            </a:pPr>
            <a:r>
              <a:rPr lang="en-US" sz="2000" b="0" dirty="0">
                <a:latin typeface="Calibri" panose="020F0502020204030204" pitchFamily="34" charset="0"/>
                <a:cs typeface="Calibri" panose="020F0502020204030204" pitchFamily="34" charset="0"/>
              </a:rPr>
              <a:t>These changes in staffing structure, including decreased availability of call members, increased call volume, and expanded services have resulted in </a:t>
            </a:r>
            <a:r>
              <a:rPr lang="en-US" sz="2000" dirty="0">
                <a:latin typeface="Calibri" panose="020F0502020204030204" pitchFamily="34" charset="0"/>
                <a:cs typeface="Calibri" panose="020F0502020204030204" pitchFamily="34" charset="0"/>
              </a:rPr>
              <a:t>staffing challenges </a:t>
            </a:r>
            <a:r>
              <a:rPr lang="en-US" sz="2000" b="0" dirty="0">
                <a:latin typeface="Calibri" panose="020F0502020204030204" pitchFamily="34" charset="0"/>
                <a:cs typeface="Calibri" panose="020F0502020204030204" pitchFamily="34" charset="0"/>
              </a:rPr>
              <a:t>for the Department. </a:t>
            </a:r>
          </a:p>
          <a:p>
            <a:endParaRPr lang="en-US" sz="2000" dirty="0"/>
          </a:p>
        </p:txBody>
      </p:sp>
    </p:spTree>
    <p:extLst>
      <p:ext uri="{BB962C8B-B14F-4D97-AF65-F5344CB8AC3E}">
        <p14:creationId xmlns:p14="http://schemas.microsoft.com/office/powerpoint/2010/main" val="3394386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other important duties</a:t>
            </a:r>
          </a:p>
        </p:txBody>
      </p:sp>
      <p:pic>
        <p:nvPicPr>
          <p:cNvPr id="3" name="Picture 2">
            <a:extLst>
              <a:ext uri="{FF2B5EF4-FFF2-40B4-BE49-F238E27FC236}">
                <a16:creationId xmlns:a16="http://schemas.microsoft.com/office/drawing/2014/main" id="{E97A87DE-63FD-44E1-8C80-BCD2BBC8A27A}"/>
              </a:ext>
            </a:extLst>
          </p:cNvPr>
          <p:cNvPicPr>
            <a:picLocks noChangeAspect="1"/>
          </p:cNvPicPr>
          <p:nvPr/>
        </p:nvPicPr>
        <p:blipFill>
          <a:blip r:embed="rId2"/>
          <a:stretch>
            <a:fillRect/>
          </a:stretch>
        </p:blipFill>
        <p:spPr>
          <a:xfrm>
            <a:off x="1374860" y="1229625"/>
            <a:ext cx="6394279" cy="4398749"/>
          </a:xfrm>
          <a:prstGeom prst="rect">
            <a:avLst/>
          </a:prstGeom>
        </p:spPr>
      </p:pic>
    </p:spTree>
    <p:extLst>
      <p:ext uri="{BB962C8B-B14F-4D97-AF65-F5344CB8AC3E}">
        <p14:creationId xmlns:p14="http://schemas.microsoft.com/office/powerpoint/2010/main" val="3377830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other important duties</a:t>
            </a:r>
          </a:p>
        </p:txBody>
      </p:sp>
      <p:sp>
        <p:nvSpPr>
          <p:cNvPr id="3" name="Rectangle 2">
            <a:extLst>
              <a:ext uri="{FF2B5EF4-FFF2-40B4-BE49-F238E27FC236}">
                <a16:creationId xmlns:a16="http://schemas.microsoft.com/office/drawing/2014/main" id="{2D5E8CCF-05C2-46E5-B9ED-63085436C6F4}"/>
              </a:ext>
            </a:extLst>
          </p:cNvPr>
          <p:cNvSpPr/>
          <p:nvPr/>
        </p:nvSpPr>
        <p:spPr>
          <a:xfrm>
            <a:off x="228600" y="1219200"/>
            <a:ext cx="8610599" cy="4237827"/>
          </a:xfrm>
          <a:prstGeom prst="rect">
            <a:avLst/>
          </a:prstGeom>
        </p:spPr>
        <p:txBody>
          <a:bodyPr wrap="square">
            <a:spAutoFit/>
          </a:bodyPr>
          <a:lstStyle/>
          <a:p>
            <a:pPr marL="0" marR="0">
              <a:lnSpc>
                <a:spcPct val="107000"/>
              </a:lnSpc>
              <a:spcBef>
                <a:spcPts val="0"/>
              </a:spcBef>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Other duties When not responding to calls: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Community Outreach:</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We </a:t>
            </a:r>
            <a:r>
              <a:rPr lang="en-US" sz="1600" b="1" dirty="0">
                <a:latin typeface="Calibri" panose="020F0502020204030204" pitchFamily="34" charset="0"/>
                <a:ea typeface="Calibri" panose="020F0502020204030204" pitchFamily="34" charset="0"/>
                <a:cs typeface="Times New Roman" panose="02020603050405020304" pitchFamily="18" charset="0"/>
              </a:rPr>
              <a:t>visit schools, daycares, senior housing, and others </a:t>
            </a:r>
            <a:r>
              <a:rPr lang="en-US" sz="1600" dirty="0">
                <a:latin typeface="Calibri" panose="020F0502020204030204" pitchFamily="34" charset="0"/>
                <a:ea typeface="Calibri" panose="020F0502020204030204" pitchFamily="34" charset="0"/>
                <a:cs typeface="Times New Roman" panose="02020603050405020304" pitchFamily="18" charset="0"/>
              </a:rPr>
              <a:t>to promote fire and injury prevention, teach the use of fire extinguishers to staff, and perform emergency evacuation drills (visited 13 schools and over 800 kids). </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We </a:t>
            </a:r>
            <a:r>
              <a:rPr lang="en-US" sz="1600" b="1" dirty="0">
                <a:latin typeface="Calibri" panose="020F0502020204030204" pitchFamily="34" charset="0"/>
                <a:ea typeface="Calibri" panose="020F0502020204030204" pitchFamily="34" charset="0"/>
                <a:cs typeface="Times New Roman" panose="02020603050405020304" pitchFamily="18" charset="0"/>
              </a:rPr>
              <a:t>host a monthly car seat inspection station</a:t>
            </a:r>
            <a:r>
              <a:rPr lang="en-US" sz="1600" dirty="0">
                <a:latin typeface="Calibri" panose="020F0502020204030204" pitchFamily="34" charset="0"/>
                <a:ea typeface="Calibri" panose="020F0502020204030204" pitchFamily="34" charset="0"/>
                <a:cs typeface="Times New Roman" panose="02020603050405020304" pitchFamily="18" charset="0"/>
              </a:rPr>
              <a:t> at Central Station with SafeKids Maine (200 seats). </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We </a:t>
            </a:r>
            <a:r>
              <a:rPr lang="en-US" sz="1600" b="1" dirty="0">
                <a:latin typeface="Calibri" panose="020F0502020204030204" pitchFamily="34" charset="0"/>
                <a:ea typeface="Calibri" panose="020F0502020204030204" pitchFamily="34" charset="0"/>
                <a:cs typeface="Times New Roman" panose="02020603050405020304" pitchFamily="18" charset="0"/>
              </a:rPr>
              <a:t>host 2 days for Fire-EMS at the Annual Summer Cop Camp </a:t>
            </a:r>
            <a:r>
              <a:rPr lang="en-US" sz="1600" dirty="0">
                <a:latin typeface="Calibri" panose="020F0502020204030204" pitchFamily="34" charset="0"/>
                <a:ea typeface="Calibri" panose="020F0502020204030204" pitchFamily="34" charset="0"/>
                <a:cs typeface="Times New Roman" panose="02020603050405020304" pitchFamily="18" charset="0"/>
              </a:rPr>
              <a:t>held at Community Programs (30 kids/year).  </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Crews also </a:t>
            </a:r>
            <a:r>
              <a:rPr lang="en-US" sz="1600" b="1" dirty="0">
                <a:latin typeface="Calibri" panose="020F0502020204030204" pitchFamily="34" charset="0"/>
                <a:ea typeface="Calibri" panose="020F0502020204030204" pitchFamily="34" charset="0"/>
                <a:cs typeface="Times New Roman" panose="02020603050405020304" pitchFamily="18" charset="0"/>
              </a:rPr>
              <a:t>visit businesses and private homes with Knox Box lock systems and with fire alarm systems to test for access and to test the alarms</a:t>
            </a:r>
            <a:r>
              <a:rPr lang="en-US" sz="1600" dirty="0">
                <a:latin typeface="Calibri" panose="020F0502020204030204" pitchFamily="34" charset="0"/>
                <a:ea typeface="Calibri" panose="020F0502020204030204" pitchFamily="34" charset="0"/>
                <a:cs typeface="Times New Roman" panose="02020603050405020304" pitchFamily="18" charset="0"/>
              </a:rPr>
              <a:t> (125 tests in 2019). </a:t>
            </a:r>
          </a:p>
          <a:p>
            <a:pPr marL="342900" marR="0" lvl="0" indent="-342900">
              <a:lnSpc>
                <a:spcPct val="107000"/>
              </a:lnSpc>
              <a:spcBef>
                <a:spcPts val="0"/>
              </a:spcBef>
              <a:spcAft>
                <a:spcPts val="0"/>
              </a:spcAft>
              <a:buFont typeface="Symbol" panose="05050102010706020507" pitchFamily="18" charset="2"/>
              <a:buChar char=""/>
            </a:pPr>
            <a:r>
              <a:rPr lang="en-US" sz="1600" b="1" dirty="0">
                <a:latin typeface="Calibri" panose="020F0502020204030204" pitchFamily="34" charset="0"/>
                <a:ea typeface="Calibri" panose="020F0502020204030204" pitchFamily="34" charset="0"/>
                <a:cs typeface="Times New Roman" panose="02020603050405020304" pitchFamily="18" charset="0"/>
              </a:rPr>
              <a:t>Conduct Pre-plans of Buildings </a:t>
            </a:r>
            <a:r>
              <a:rPr lang="en-US" sz="1600" dirty="0">
                <a:latin typeface="Calibri" panose="020F0502020204030204" pitchFamily="34" charset="0"/>
                <a:ea typeface="Calibri" panose="020F0502020204030204" pitchFamily="34" charset="0"/>
                <a:cs typeface="Times New Roman" panose="02020603050405020304" pitchFamily="18" charset="0"/>
              </a:rPr>
              <a:t>in Town (68 pre-plans in 2019).</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Crew also </a:t>
            </a:r>
            <a:r>
              <a:rPr lang="en-US" sz="1600" b="1" dirty="0">
                <a:latin typeface="Calibri" panose="020F0502020204030204" pitchFamily="34" charset="0"/>
                <a:ea typeface="Calibri" panose="020F0502020204030204" pitchFamily="34" charset="0"/>
                <a:cs typeface="Times New Roman" panose="02020603050405020304" pitchFamily="18" charset="0"/>
              </a:rPr>
              <a:t>conduct numerous CPR and 1</a:t>
            </a:r>
            <a:r>
              <a:rPr lang="en-US" sz="1600" b="1" baseline="30000" dirty="0">
                <a:latin typeface="Calibri" panose="020F0502020204030204" pitchFamily="34" charset="0"/>
                <a:ea typeface="Calibri" panose="020F0502020204030204" pitchFamily="34" charset="0"/>
                <a:cs typeface="Times New Roman" panose="02020603050405020304" pitchFamily="18" charset="0"/>
              </a:rPr>
              <a:t>st</a:t>
            </a:r>
            <a:r>
              <a:rPr lang="en-US" sz="1600" b="1" dirty="0">
                <a:latin typeface="Calibri" panose="020F0502020204030204" pitchFamily="34" charset="0"/>
                <a:ea typeface="Calibri" panose="020F0502020204030204" pitchFamily="34" charset="0"/>
                <a:cs typeface="Times New Roman" panose="02020603050405020304" pitchFamily="18" charset="0"/>
              </a:rPr>
              <a:t> Aid classes</a:t>
            </a:r>
            <a:r>
              <a:rPr lang="en-US" sz="1600" dirty="0">
                <a:latin typeface="Calibri" panose="020F0502020204030204" pitchFamily="34" charset="0"/>
                <a:ea typeface="Calibri" panose="020F0502020204030204" pitchFamily="34" charset="0"/>
                <a:cs typeface="Times New Roman" panose="02020603050405020304" pitchFamily="18" charset="0"/>
              </a:rPr>
              <a:t> both at the Fire Station and at various off-site locations including daycares, the high school, and private businesses. </a:t>
            </a:r>
          </a:p>
          <a:p>
            <a:pPr marL="342900" marR="0" lvl="0" indent="-342900">
              <a:lnSpc>
                <a:spcPct val="107000"/>
              </a:lnSpc>
              <a:spcBef>
                <a:spcPts val="0"/>
              </a:spcBef>
              <a:spcAft>
                <a:spcPts val="80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Crews </a:t>
            </a:r>
            <a:r>
              <a:rPr lang="en-US" sz="1600" b="1" dirty="0">
                <a:latin typeface="Calibri" panose="020F0502020204030204" pitchFamily="34" charset="0"/>
                <a:ea typeface="Calibri" panose="020F0502020204030204" pitchFamily="34" charset="0"/>
                <a:cs typeface="Times New Roman" panose="02020603050405020304" pitchFamily="18" charset="0"/>
              </a:rPr>
              <a:t>install Smoke and Combination Smoke &amp; Carbon Monoxide Detectors in houses </a:t>
            </a:r>
            <a:r>
              <a:rPr lang="en-US" sz="1600" dirty="0">
                <a:latin typeface="Calibri" panose="020F0502020204030204" pitchFamily="34" charset="0"/>
                <a:ea typeface="Calibri" panose="020F0502020204030204" pitchFamily="34" charset="0"/>
                <a:cs typeface="Times New Roman" panose="02020603050405020304" pitchFamily="18" charset="0"/>
              </a:rPr>
              <a:t>in Falmouth (over 1,000 Smoke and 700 CO detectors in past 5 years).</a:t>
            </a:r>
          </a:p>
        </p:txBody>
      </p:sp>
    </p:spTree>
    <p:extLst>
      <p:ext uri="{BB962C8B-B14F-4D97-AF65-F5344CB8AC3E}">
        <p14:creationId xmlns:p14="http://schemas.microsoft.com/office/powerpoint/2010/main" val="13918531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other important duties</a:t>
            </a:r>
          </a:p>
        </p:txBody>
      </p:sp>
      <p:sp>
        <p:nvSpPr>
          <p:cNvPr id="4" name="Rectangle 3">
            <a:extLst>
              <a:ext uri="{FF2B5EF4-FFF2-40B4-BE49-F238E27FC236}">
                <a16:creationId xmlns:a16="http://schemas.microsoft.com/office/drawing/2014/main" id="{CDC5EC9E-A894-4002-913D-4E3F69A3A6B9}"/>
              </a:ext>
            </a:extLst>
          </p:cNvPr>
          <p:cNvSpPr/>
          <p:nvPr/>
        </p:nvSpPr>
        <p:spPr>
          <a:xfrm>
            <a:off x="381000" y="1143000"/>
            <a:ext cx="7848600" cy="3608295"/>
          </a:xfrm>
          <a:prstGeom prst="rect">
            <a:avLst/>
          </a:prstGeom>
        </p:spPr>
        <p:txBody>
          <a:bodyPr wrap="square">
            <a:spAutoFit/>
          </a:bodyPr>
          <a:lstStyle/>
          <a:p>
            <a:pPr marL="0" marR="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In the past 5 years our staff has held various </a:t>
            </a:r>
            <a:r>
              <a:rPr lang="en-US" sz="1600" b="1" dirty="0">
                <a:latin typeface="Calibri" panose="020F0502020204030204" pitchFamily="34" charset="0"/>
                <a:ea typeface="Calibri" panose="020F0502020204030204" pitchFamily="34" charset="0"/>
                <a:cs typeface="Times New Roman" panose="02020603050405020304" pitchFamily="18" charset="0"/>
              </a:rPr>
              <a:t>Membership Drives to Recruit Call Members</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the Open House at Central Station every October</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the Volunteer Day put on by the Town at OceanView</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the annual SMCC Open House to promote our membership to Fire Science and Paramedicine students</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TD Bank</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Walmart during Fire Prevention Week</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the Homecoming Football Game each year when we volunteer to run the Snack Shack</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Foreside Station with a BBQ on Memorial Day. Also put an article in the Forecaster and in the Portland Press Herald.</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At Winn Road Station in conjunction with Summit Gas informational meeting. Also put an add in the Forecaster and placed a “Help Wanted” sign board in front of Station 4.</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cs typeface="Times New Roman" panose="02020603050405020304" pitchFamily="18" charset="0"/>
              </a:rPr>
              <a:t>A</a:t>
            </a:r>
            <a:r>
              <a:rPr lang="en-US" sz="1600" dirty="0">
                <a:latin typeface="Calibri" panose="020F0502020204030204" pitchFamily="34" charset="0"/>
                <a:ea typeface="Calibri" panose="020F0502020204030204" pitchFamily="34" charset="0"/>
                <a:cs typeface="Times New Roman" panose="02020603050405020304" pitchFamily="18" charset="0"/>
              </a:rPr>
              <a:t>t the Annual Easter Egg Hunt at the Church on Falmouth Road.</a:t>
            </a:r>
          </a:p>
        </p:txBody>
      </p:sp>
    </p:spTree>
    <p:extLst>
      <p:ext uri="{BB962C8B-B14F-4D97-AF65-F5344CB8AC3E}">
        <p14:creationId xmlns:p14="http://schemas.microsoft.com/office/powerpoint/2010/main" val="2735474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Staffing timeline</a:t>
            </a:r>
          </a:p>
        </p:txBody>
      </p:sp>
      <p:graphicFrame>
        <p:nvGraphicFramePr>
          <p:cNvPr id="5" name="Table 5">
            <a:extLst>
              <a:ext uri="{FF2B5EF4-FFF2-40B4-BE49-F238E27FC236}">
                <a16:creationId xmlns:a16="http://schemas.microsoft.com/office/drawing/2014/main" id="{0AD54816-2F13-448B-A161-E0E6349EC63F}"/>
              </a:ext>
            </a:extLst>
          </p:cNvPr>
          <p:cNvGraphicFramePr>
            <a:graphicFrameLocks noGrp="1"/>
          </p:cNvGraphicFramePr>
          <p:nvPr>
            <p:extLst>
              <p:ext uri="{D42A27DB-BD31-4B8C-83A1-F6EECF244321}">
                <p14:modId xmlns:p14="http://schemas.microsoft.com/office/powerpoint/2010/main" val="4144889871"/>
              </p:ext>
            </p:extLst>
          </p:nvPr>
        </p:nvGraphicFramePr>
        <p:xfrm>
          <a:off x="304801" y="914400"/>
          <a:ext cx="8420100" cy="5608084"/>
        </p:xfrm>
        <a:graphic>
          <a:graphicData uri="http://schemas.openxmlformats.org/drawingml/2006/table">
            <a:tbl>
              <a:tblPr firstRow="1" bandRow="1">
                <a:tableStyleId>{5C22544A-7EE6-4342-B048-85BDC9FD1C3A}</a:tableStyleId>
              </a:tblPr>
              <a:tblGrid>
                <a:gridCol w="865617">
                  <a:extLst>
                    <a:ext uri="{9D8B030D-6E8A-4147-A177-3AD203B41FA5}">
                      <a16:colId xmlns:a16="http://schemas.microsoft.com/office/drawing/2014/main" val="1637584772"/>
                    </a:ext>
                  </a:extLst>
                </a:gridCol>
                <a:gridCol w="5018112">
                  <a:extLst>
                    <a:ext uri="{9D8B030D-6E8A-4147-A177-3AD203B41FA5}">
                      <a16:colId xmlns:a16="http://schemas.microsoft.com/office/drawing/2014/main" val="2819292732"/>
                    </a:ext>
                  </a:extLst>
                </a:gridCol>
                <a:gridCol w="850660">
                  <a:extLst>
                    <a:ext uri="{9D8B030D-6E8A-4147-A177-3AD203B41FA5}">
                      <a16:colId xmlns:a16="http://schemas.microsoft.com/office/drawing/2014/main" val="3180728979"/>
                    </a:ext>
                  </a:extLst>
                </a:gridCol>
                <a:gridCol w="921548">
                  <a:extLst>
                    <a:ext uri="{9D8B030D-6E8A-4147-A177-3AD203B41FA5}">
                      <a16:colId xmlns:a16="http://schemas.microsoft.com/office/drawing/2014/main" val="49421495"/>
                    </a:ext>
                  </a:extLst>
                </a:gridCol>
                <a:gridCol w="764163">
                  <a:extLst>
                    <a:ext uri="{9D8B030D-6E8A-4147-A177-3AD203B41FA5}">
                      <a16:colId xmlns:a16="http://schemas.microsoft.com/office/drawing/2014/main" val="3263693878"/>
                    </a:ext>
                  </a:extLst>
                </a:gridCol>
              </a:tblGrid>
              <a:tr h="615895">
                <a:tc>
                  <a:txBody>
                    <a:bodyPr/>
                    <a:lstStyle/>
                    <a:p>
                      <a:pPr algn="ctr"/>
                      <a:r>
                        <a:rPr lang="en-US" dirty="0"/>
                        <a:t>Year</a:t>
                      </a:r>
                    </a:p>
                  </a:txBody>
                  <a:tcPr/>
                </a:tc>
                <a:tc>
                  <a:txBody>
                    <a:bodyPr/>
                    <a:lstStyle/>
                    <a:p>
                      <a:r>
                        <a:rPr lang="en-US" dirty="0"/>
                        <a:t>Event</a:t>
                      </a:r>
                    </a:p>
                  </a:txBody>
                  <a:tcPr/>
                </a:tc>
                <a:tc>
                  <a:txBody>
                    <a:bodyPr/>
                    <a:lstStyle/>
                    <a:p>
                      <a:pPr algn="ctr"/>
                      <a:r>
                        <a:rPr lang="en-US" dirty="0"/>
                        <a:t> FT</a:t>
                      </a:r>
                    </a:p>
                  </a:txBody>
                  <a:tcPr/>
                </a:tc>
                <a:tc>
                  <a:txBody>
                    <a:bodyPr/>
                    <a:lstStyle/>
                    <a:p>
                      <a:pPr algn="ctr"/>
                      <a:r>
                        <a:rPr lang="en-US" dirty="0"/>
                        <a:t>PT (FTE)</a:t>
                      </a:r>
                    </a:p>
                  </a:txBody>
                  <a:tcPr/>
                </a:tc>
                <a:tc>
                  <a:txBody>
                    <a:bodyPr/>
                    <a:lstStyle/>
                    <a:p>
                      <a:pPr algn="ctr"/>
                      <a:r>
                        <a:rPr lang="en-US" dirty="0"/>
                        <a:t>Total FTE</a:t>
                      </a:r>
                    </a:p>
                  </a:txBody>
                  <a:tcPr/>
                </a:tc>
                <a:extLst>
                  <a:ext uri="{0D108BD9-81ED-4DB2-BD59-A6C34878D82A}">
                    <a16:rowId xmlns:a16="http://schemas.microsoft.com/office/drawing/2014/main" val="495622206"/>
                  </a:ext>
                </a:extLst>
              </a:tr>
              <a:tr h="388246">
                <a:tc>
                  <a:txBody>
                    <a:bodyPr/>
                    <a:lstStyle/>
                    <a:p>
                      <a:r>
                        <a:rPr lang="en-US" sz="1600" dirty="0"/>
                        <a:t>1987</a:t>
                      </a:r>
                    </a:p>
                  </a:txBody>
                  <a:tcPr/>
                </a:tc>
                <a:tc>
                  <a:txBody>
                    <a:bodyPr/>
                    <a:lstStyle/>
                    <a:p>
                      <a:r>
                        <a:rPr lang="en-US" sz="1600" dirty="0"/>
                        <a:t>First FT Fire Chief hired</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r>
                        <a:rPr lang="en-US" sz="1600" dirty="0"/>
                        <a:t>1.0</a:t>
                      </a:r>
                    </a:p>
                  </a:txBody>
                  <a:tcPr/>
                </a:tc>
                <a:extLst>
                  <a:ext uri="{0D108BD9-81ED-4DB2-BD59-A6C34878D82A}">
                    <a16:rowId xmlns:a16="http://schemas.microsoft.com/office/drawing/2014/main" val="1079426328"/>
                  </a:ext>
                </a:extLst>
              </a:tr>
              <a:tr h="358622">
                <a:tc>
                  <a:txBody>
                    <a:bodyPr/>
                    <a:lstStyle/>
                    <a:p>
                      <a:r>
                        <a:rPr lang="en-US" sz="1600" dirty="0"/>
                        <a:t>2002</a:t>
                      </a:r>
                    </a:p>
                  </a:txBody>
                  <a:tcPr/>
                </a:tc>
                <a:tc>
                  <a:txBody>
                    <a:bodyPr/>
                    <a:lstStyle/>
                    <a:p>
                      <a:r>
                        <a:rPr lang="en-US" sz="1600" dirty="0"/>
                        <a:t>First FT EMS Provider hired </a:t>
                      </a:r>
                    </a:p>
                  </a:txBody>
                  <a:tcPr/>
                </a:tc>
                <a:tc>
                  <a:txBody>
                    <a:bodyPr/>
                    <a:lstStyle/>
                    <a:p>
                      <a:pPr algn="ctr"/>
                      <a:r>
                        <a:rPr lang="en-US" sz="1600" dirty="0"/>
                        <a:t>2</a:t>
                      </a:r>
                    </a:p>
                  </a:txBody>
                  <a:tcPr/>
                </a:tc>
                <a:tc>
                  <a:txBody>
                    <a:bodyPr/>
                    <a:lstStyle/>
                    <a:p>
                      <a:pPr algn="ctr"/>
                      <a:r>
                        <a:rPr lang="en-US" sz="1600" dirty="0"/>
                        <a:t>0</a:t>
                      </a:r>
                    </a:p>
                  </a:txBody>
                  <a:tcPr/>
                </a:tc>
                <a:tc>
                  <a:txBody>
                    <a:bodyPr/>
                    <a:lstStyle/>
                    <a:p>
                      <a:pPr algn="ctr"/>
                      <a:r>
                        <a:rPr lang="en-US" sz="1600" dirty="0"/>
                        <a:t>2.0</a:t>
                      </a:r>
                    </a:p>
                  </a:txBody>
                  <a:tcPr/>
                </a:tc>
                <a:extLst>
                  <a:ext uri="{0D108BD9-81ED-4DB2-BD59-A6C34878D82A}">
                    <a16:rowId xmlns:a16="http://schemas.microsoft.com/office/drawing/2014/main" val="2801165664"/>
                  </a:ext>
                </a:extLst>
              </a:tr>
              <a:tr h="358622">
                <a:tc>
                  <a:txBody>
                    <a:bodyPr/>
                    <a:lstStyle/>
                    <a:p>
                      <a:r>
                        <a:rPr lang="en-US" sz="1600" dirty="0"/>
                        <a:t>2004</a:t>
                      </a:r>
                    </a:p>
                  </a:txBody>
                  <a:tcPr/>
                </a:tc>
                <a:tc>
                  <a:txBody>
                    <a:bodyPr/>
                    <a:lstStyle/>
                    <a:p>
                      <a:r>
                        <a:rPr lang="en-US" sz="1600" dirty="0"/>
                        <a:t>Added PT daytime coverage (6 am to 6pm) of a paramedic </a:t>
                      </a:r>
                    </a:p>
                  </a:txBody>
                  <a:tcPr/>
                </a:tc>
                <a:tc>
                  <a:txBody>
                    <a:bodyPr/>
                    <a:lstStyle/>
                    <a:p>
                      <a:pPr algn="ctr"/>
                      <a:r>
                        <a:rPr lang="en-US" sz="1600" dirty="0"/>
                        <a:t>2</a:t>
                      </a:r>
                    </a:p>
                  </a:txBody>
                  <a:tcPr/>
                </a:tc>
                <a:tc>
                  <a:txBody>
                    <a:bodyPr/>
                    <a:lstStyle/>
                    <a:p>
                      <a:pPr algn="ctr"/>
                      <a:r>
                        <a:rPr lang="en-US" sz="1600" dirty="0"/>
                        <a:t>2.2</a:t>
                      </a:r>
                    </a:p>
                  </a:txBody>
                  <a:tcPr/>
                </a:tc>
                <a:tc>
                  <a:txBody>
                    <a:bodyPr/>
                    <a:lstStyle/>
                    <a:p>
                      <a:pPr algn="ctr"/>
                      <a:r>
                        <a:rPr lang="en-US" sz="1600" dirty="0"/>
                        <a:t>4.2</a:t>
                      </a:r>
                    </a:p>
                  </a:txBody>
                  <a:tcPr/>
                </a:tc>
                <a:extLst>
                  <a:ext uri="{0D108BD9-81ED-4DB2-BD59-A6C34878D82A}">
                    <a16:rowId xmlns:a16="http://schemas.microsoft.com/office/drawing/2014/main" val="958774799"/>
                  </a:ext>
                </a:extLst>
              </a:tr>
              <a:tr h="358622">
                <a:tc>
                  <a:txBody>
                    <a:bodyPr/>
                    <a:lstStyle/>
                    <a:p>
                      <a:r>
                        <a:rPr lang="en-US" sz="1600" dirty="0"/>
                        <a:t>2007</a:t>
                      </a:r>
                    </a:p>
                  </a:txBody>
                  <a:tcPr/>
                </a:tc>
                <a:tc>
                  <a:txBody>
                    <a:bodyPr/>
                    <a:lstStyle/>
                    <a:p>
                      <a:r>
                        <a:rPr lang="en-US" sz="1600" dirty="0"/>
                        <a:t>FT Fire Chief Hired</a:t>
                      </a:r>
                    </a:p>
                  </a:txBody>
                  <a:tcPr/>
                </a:tc>
                <a:tc>
                  <a:txBody>
                    <a:bodyPr/>
                    <a:lstStyle/>
                    <a:p>
                      <a:pPr algn="ctr"/>
                      <a:r>
                        <a:rPr lang="en-US" sz="1600" dirty="0"/>
                        <a:t>2</a:t>
                      </a:r>
                    </a:p>
                  </a:txBody>
                  <a:tcPr/>
                </a:tc>
                <a:tc>
                  <a:txBody>
                    <a:bodyPr/>
                    <a:lstStyle/>
                    <a:p>
                      <a:pPr algn="ctr"/>
                      <a:r>
                        <a:rPr lang="en-US" sz="1600" dirty="0"/>
                        <a:t>2.2</a:t>
                      </a:r>
                    </a:p>
                  </a:txBody>
                  <a:tcPr/>
                </a:tc>
                <a:tc>
                  <a:txBody>
                    <a:bodyPr/>
                    <a:lstStyle/>
                    <a:p>
                      <a:pPr algn="ctr"/>
                      <a:r>
                        <a:rPr lang="en-US" sz="1600" dirty="0"/>
                        <a:t>4.2</a:t>
                      </a:r>
                    </a:p>
                  </a:txBody>
                  <a:tcPr/>
                </a:tc>
                <a:extLst>
                  <a:ext uri="{0D108BD9-81ED-4DB2-BD59-A6C34878D82A}">
                    <a16:rowId xmlns:a16="http://schemas.microsoft.com/office/drawing/2014/main" val="2937748861"/>
                  </a:ext>
                </a:extLst>
              </a:tr>
              <a:tr h="358622">
                <a:tc>
                  <a:txBody>
                    <a:bodyPr/>
                    <a:lstStyle/>
                    <a:p>
                      <a:r>
                        <a:rPr lang="en-US" sz="1600" dirty="0"/>
                        <a:t>2008</a:t>
                      </a:r>
                    </a:p>
                  </a:txBody>
                  <a:tcPr/>
                </a:tc>
                <a:tc>
                  <a:txBody>
                    <a:bodyPr/>
                    <a:lstStyle/>
                    <a:p>
                      <a:r>
                        <a:rPr lang="en-US" sz="1600" dirty="0"/>
                        <a:t>FT Office Administrator Position Added</a:t>
                      </a:r>
                    </a:p>
                  </a:txBody>
                  <a:tcPr/>
                </a:tc>
                <a:tc>
                  <a:txBody>
                    <a:bodyPr/>
                    <a:lstStyle/>
                    <a:p>
                      <a:pPr algn="ctr"/>
                      <a:r>
                        <a:rPr lang="en-US" sz="1600" dirty="0"/>
                        <a:t>3</a:t>
                      </a:r>
                    </a:p>
                  </a:txBody>
                  <a:tcPr/>
                </a:tc>
                <a:tc>
                  <a:txBody>
                    <a:bodyPr/>
                    <a:lstStyle/>
                    <a:p>
                      <a:pPr algn="ctr"/>
                      <a:r>
                        <a:rPr lang="en-US" sz="1600" dirty="0"/>
                        <a:t>2.2</a:t>
                      </a:r>
                    </a:p>
                  </a:txBody>
                  <a:tcPr/>
                </a:tc>
                <a:tc>
                  <a:txBody>
                    <a:bodyPr/>
                    <a:lstStyle/>
                    <a:p>
                      <a:pPr algn="ctr"/>
                      <a:r>
                        <a:rPr lang="en-US" sz="1600" dirty="0"/>
                        <a:t>5.2</a:t>
                      </a:r>
                    </a:p>
                  </a:txBody>
                  <a:tcPr/>
                </a:tc>
                <a:extLst>
                  <a:ext uri="{0D108BD9-81ED-4DB2-BD59-A6C34878D82A}">
                    <a16:rowId xmlns:a16="http://schemas.microsoft.com/office/drawing/2014/main" val="4255350688"/>
                  </a:ext>
                </a:extLst>
              </a:tr>
              <a:tr h="573795">
                <a:tc>
                  <a:txBody>
                    <a:bodyPr/>
                    <a:lstStyle/>
                    <a:p>
                      <a:r>
                        <a:rPr lang="en-US" sz="1600" dirty="0"/>
                        <a:t>2008</a:t>
                      </a:r>
                    </a:p>
                  </a:txBody>
                  <a:tcPr/>
                </a:tc>
                <a:tc>
                  <a:txBody>
                    <a:bodyPr/>
                    <a:lstStyle/>
                    <a:p>
                      <a:r>
                        <a:rPr lang="en-US" sz="1600" dirty="0"/>
                        <a:t>Added FT Assistant Chief position (Replaced full-time Deputy Chief of EMS)</a:t>
                      </a:r>
                    </a:p>
                  </a:txBody>
                  <a:tcPr/>
                </a:tc>
                <a:tc>
                  <a:txBody>
                    <a:bodyPr/>
                    <a:lstStyle/>
                    <a:p>
                      <a:pPr algn="ctr"/>
                      <a:r>
                        <a:rPr lang="en-US" sz="1600" dirty="0"/>
                        <a:t>3</a:t>
                      </a:r>
                    </a:p>
                  </a:txBody>
                  <a:tcPr/>
                </a:tc>
                <a:tc>
                  <a:txBody>
                    <a:bodyPr/>
                    <a:lstStyle/>
                    <a:p>
                      <a:pPr algn="ctr"/>
                      <a:r>
                        <a:rPr lang="en-US" sz="1600" dirty="0"/>
                        <a:t>2.2</a:t>
                      </a:r>
                    </a:p>
                  </a:txBody>
                  <a:tcPr/>
                </a:tc>
                <a:tc>
                  <a:txBody>
                    <a:bodyPr/>
                    <a:lstStyle/>
                    <a:p>
                      <a:pPr algn="ctr"/>
                      <a:r>
                        <a:rPr lang="en-US" sz="1600" dirty="0"/>
                        <a:t>5.2</a:t>
                      </a:r>
                    </a:p>
                  </a:txBody>
                  <a:tcPr/>
                </a:tc>
                <a:extLst>
                  <a:ext uri="{0D108BD9-81ED-4DB2-BD59-A6C34878D82A}">
                    <a16:rowId xmlns:a16="http://schemas.microsoft.com/office/drawing/2014/main" val="2669882639"/>
                  </a:ext>
                </a:extLst>
              </a:tr>
              <a:tr h="573795">
                <a:tc>
                  <a:txBody>
                    <a:bodyPr/>
                    <a:lstStyle/>
                    <a:p>
                      <a:r>
                        <a:rPr lang="en-US" sz="1600" dirty="0"/>
                        <a:t>2009</a:t>
                      </a:r>
                    </a:p>
                  </a:txBody>
                  <a:tcPr/>
                </a:tc>
                <a:tc>
                  <a:txBody>
                    <a:bodyPr/>
                    <a:lstStyle/>
                    <a:p>
                      <a:r>
                        <a:rPr lang="en-US" sz="1600" dirty="0"/>
                        <a:t>Pleasant Hill Fire Station (Station 3) closed</a:t>
                      </a:r>
                    </a:p>
                  </a:txBody>
                  <a:tcPr/>
                </a:tc>
                <a:tc>
                  <a:txBody>
                    <a:bodyPr/>
                    <a:lstStyle/>
                    <a:p>
                      <a:pPr algn="ctr"/>
                      <a:r>
                        <a:rPr lang="en-US" sz="1600" dirty="0"/>
                        <a:t>3</a:t>
                      </a:r>
                    </a:p>
                  </a:txBody>
                  <a:tcPr/>
                </a:tc>
                <a:tc>
                  <a:txBody>
                    <a:bodyPr/>
                    <a:lstStyle/>
                    <a:p>
                      <a:pPr algn="ctr"/>
                      <a:r>
                        <a:rPr lang="en-US" sz="1600" dirty="0"/>
                        <a:t>2.2</a:t>
                      </a:r>
                    </a:p>
                  </a:txBody>
                  <a:tcPr/>
                </a:tc>
                <a:tc>
                  <a:txBody>
                    <a:bodyPr/>
                    <a:lstStyle/>
                    <a:p>
                      <a:pPr algn="ctr"/>
                      <a:r>
                        <a:rPr lang="en-US" sz="1600" dirty="0"/>
                        <a:t>5.2</a:t>
                      </a:r>
                    </a:p>
                  </a:txBody>
                  <a:tcPr/>
                </a:tc>
                <a:extLst>
                  <a:ext uri="{0D108BD9-81ED-4DB2-BD59-A6C34878D82A}">
                    <a16:rowId xmlns:a16="http://schemas.microsoft.com/office/drawing/2014/main" val="961819867"/>
                  </a:ext>
                </a:extLst>
              </a:tr>
              <a:tr h="573795">
                <a:tc>
                  <a:txBody>
                    <a:bodyPr/>
                    <a:lstStyle/>
                    <a:p>
                      <a:r>
                        <a:rPr lang="en-US" sz="1600" dirty="0"/>
                        <a:t>2009</a:t>
                      </a:r>
                    </a:p>
                  </a:txBody>
                  <a:tcPr/>
                </a:tc>
                <a:tc>
                  <a:txBody>
                    <a:bodyPr/>
                    <a:lstStyle/>
                    <a:p>
                      <a:r>
                        <a:rPr lang="en-US" sz="1600" dirty="0"/>
                        <a:t>Added PT nighttime coverage (7 pm to 7 am) of a per diem FF/Paramedic at Central Station</a:t>
                      </a:r>
                    </a:p>
                  </a:txBody>
                  <a:tcPr/>
                </a:tc>
                <a:tc>
                  <a:txBody>
                    <a:bodyPr/>
                    <a:lstStyle/>
                    <a:p>
                      <a:pPr algn="ctr"/>
                      <a:r>
                        <a:rPr lang="en-US" sz="1600" dirty="0"/>
                        <a:t>3</a:t>
                      </a:r>
                    </a:p>
                  </a:txBody>
                  <a:tcPr/>
                </a:tc>
                <a:tc>
                  <a:txBody>
                    <a:bodyPr/>
                    <a:lstStyle/>
                    <a:p>
                      <a:pPr algn="ctr"/>
                      <a:r>
                        <a:rPr lang="en-US" sz="1600" dirty="0"/>
                        <a:t>4.4</a:t>
                      </a:r>
                    </a:p>
                  </a:txBody>
                  <a:tcPr/>
                </a:tc>
                <a:tc>
                  <a:txBody>
                    <a:bodyPr/>
                    <a:lstStyle/>
                    <a:p>
                      <a:pPr algn="ctr"/>
                      <a:r>
                        <a:rPr lang="en-US" sz="1600" dirty="0"/>
                        <a:t>7.4</a:t>
                      </a:r>
                    </a:p>
                  </a:txBody>
                  <a:tcPr/>
                </a:tc>
                <a:extLst>
                  <a:ext uri="{0D108BD9-81ED-4DB2-BD59-A6C34878D82A}">
                    <a16:rowId xmlns:a16="http://schemas.microsoft.com/office/drawing/2014/main" val="3621412230"/>
                  </a:ext>
                </a:extLst>
              </a:tr>
              <a:tr h="573795">
                <a:tc>
                  <a:txBody>
                    <a:bodyPr/>
                    <a:lstStyle/>
                    <a:p>
                      <a:r>
                        <a:rPr lang="en-US" sz="1600" dirty="0"/>
                        <a:t>2009</a:t>
                      </a:r>
                    </a:p>
                  </a:txBody>
                  <a:tcPr/>
                </a:tc>
                <a:tc>
                  <a:txBody>
                    <a:bodyPr/>
                    <a:lstStyle/>
                    <a:p>
                      <a:r>
                        <a:rPr lang="en-US" sz="1600" dirty="0"/>
                        <a:t>Added $15/night stipend for overnight EMS volunteers to respond with overnight per diem</a:t>
                      </a:r>
                    </a:p>
                  </a:txBody>
                  <a:tcPr/>
                </a:tc>
                <a:tc>
                  <a:txBody>
                    <a:bodyPr/>
                    <a:lstStyle/>
                    <a:p>
                      <a:pPr algn="ctr"/>
                      <a:r>
                        <a:rPr lang="en-US" sz="1600" dirty="0"/>
                        <a:t>3</a:t>
                      </a:r>
                    </a:p>
                  </a:txBody>
                  <a:tcPr/>
                </a:tc>
                <a:tc>
                  <a:txBody>
                    <a:bodyPr/>
                    <a:lstStyle/>
                    <a:p>
                      <a:pPr algn="ctr"/>
                      <a:r>
                        <a:rPr lang="en-US" sz="1600" dirty="0"/>
                        <a:t>4.4</a:t>
                      </a:r>
                    </a:p>
                  </a:txBody>
                  <a:tcPr/>
                </a:tc>
                <a:tc>
                  <a:txBody>
                    <a:bodyPr/>
                    <a:lstStyle/>
                    <a:p>
                      <a:pPr algn="ctr"/>
                      <a:r>
                        <a:rPr lang="en-US" sz="1600" dirty="0"/>
                        <a:t>7.4</a:t>
                      </a:r>
                    </a:p>
                  </a:txBody>
                  <a:tcPr/>
                </a:tc>
                <a:extLst>
                  <a:ext uri="{0D108BD9-81ED-4DB2-BD59-A6C34878D82A}">
                    <a16:rowId xmlns:a16="http://schemas.microsoft.com/office/drawing/2014/main" val="1247017290"/>
                  </a:ext>
                </a:extLst>
              </a:tr>
              <a:tr h="613617">
                <a:tc>
                  <a:txBody>
                    <a:bodyPr/>
                    <a:lstStyle/>
                    <a:p>
                      <a:r>
                        <a:rPr lang="en-US" sz="1600" dirty="0"/>
                        <a:t>2009</a:t>
                      </a:r>
                    </a:p>
                  </a:txBody>
                  <a:tcPr/>
                </a:tc>
                <a:tc>
                  <a:txBody>
                    <a:bodyPr/>
                    <a:lstStyle/>
                    <a:p>
                      <a:r>
                        <a:rPr lang="en-US" sz="1600" b="0" i="0" u="none" strike="noStrike" kern="1200" baseline="0" dirty="0">
                          <a:solidFill>
                            <a:schemeClr val="dk1"/>
                          </a:solidFill>
                          <a:latin typeface="+mn-lt"/>
                          <a:ea typeface="+mn-ea"/>
                          <a:cs typeface="+mn-cs"/>
                        </a:rPr>
                        <a:t>Added 4 SMCC Live-in Students at West Station</a:t>
                      </a:r>
                      <a:endParaRPr lang="en-US" sz="1600" dirty="0"/>
                    </a:p>
                  </a:txBody>
                  <a:tcPr/>
                </a:tc>
                <a:tc>
                  <a:txBody>
                    <a:bodyPr/>
                    <a:lstStyle/>
                    <a:p>
                      <a:pPr algn="ctr"/>
                      <a:r>
                        <a:rPr lang="en-US" sz="1600" dirty="0"/>
                        <a:t>3</a:t>
                      </a:r>
                    </a:p>
                  </a:txBody>
                  <a:tcPr/>
                </a:tc>
                <a:tc>
                  <a:txBody>
                    <a:bodyPr/>
                    <a:lstStyle/>
                    <a:p>
                      <a:pPr algn="ctr"/>
                      <a:r>
                        <a:rPr lang="en-US" sz="1600" dirty="0"/>
                        <a:t>4.4</a:t>
                      </a:r>
                    </a:p>
                  </a:txBody>
                  <a:tcPr/>
                </a:tc>
                <a:tc>
                  <a:txBody>
                    <a:bodyPr/>
                    <a:lstStyle/>
                    <a:p>
                      <a:pPr algn="ctr"/>
                      <a:r>
                        <a:rPr lang="en-US" sz="1600" dirty="0"/>
                        <a:t>7.4</a:t>
                      </a:r>
                    </a:p>
                  </a:txBody>
                  <a:tcPr/>
                </a:tc>
                <a:extLst>
                  <a:ext uri="{0D108BD9-81ED-4DB2-BD59-A6C34878D82A}">
                    <a16:rowId xmlns:a16="http://schemas.microsoft.com/office/drawing/2014/main" val="417916728"/>
                  </a:ext>
                </a:extLst>
              </a:tr>
            </a:tbl>
          </a:graphicData>
        </a:graphic>
      </p:graphicFrame>
    </p:spTree>
    <p:extLst>
      <p:ext uri="{BB962C8B-B14F-4D97-AF65-F5344CB8AC3E}">
        <p14:creationId xmlns:p14="http://schemas.microsoft.com/office/powerpoint/2010/main" val="4164905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Staffing timeline</a:t>
            </a:r>
          </a:p>
        </p:txBody>
      </p:sp>
      <p:graphicFrame>
        <p:nvGraphicFramePr>
          <p:cNvPr id="5" name="Table 5">
            <a:extLst>
              <a:ext uri="{FF2B5EF4-FFF2-40B4-BE49-F238E27FC236}">
                <a16:creationId xmlns:a16="http://schemas.microsoft.com/office/drawing/2014/main" id="{0AD54816-2F13-448B-A161-E0E6349EC63F}"/>
              </a:ext>
            </a:extLst>
          </p:cNvPr>
          <p:cNvGraphicFramePr>
            <a:graphicFrameLocks noGrp="1"/>
          </p:cNvGraphicFramePr>
          <p:nvPr>
            <p:extLst>
              <p:ext uri="{D42A27DB-BD31-4B8C-83A1-F6EECF244321}">
                <p14:modId xmlns:p14="http://schemas.microsoft.com/office/powerpoint/2010/main" val="109032580"/>
              </p:ext>
            </p:extLst>
          </p:nvPr>
        </p:nvGraphicFramePr>
        <p:xfrm>
          <a:off x="342900" y="853122"/>
          <a:ext cx="8458200" cy="5846835"/>
        </p:xfrm>
        <a:graphic>
          <a:graphicData uri="http://schemas.openxmlformats.org/drawingml/2006/table">
            <a:tbl>
              <a:tblPr firstRow="1" bandRow="1">
                <a:tableStyleId>{5C22544A-7EE6-4342-B048-85BDC9FD1C3A}</a:tableStyleId>
              </a:tblPr>
              <a:tblGrid>
                <a:gridCol w="861483">
                  <a:extLst>
                    <a:ext uri="{9D8B030D-6E8A-4147-A177-3AD203B41FA5}">
                      <a16:colId xmlns:a16="http://schemas.microsoft.com/office/drawing/2014/main" val="1637584772"/>
                    </a:ext>
                  </a:extLst>
                </a:gridCol>
                <a:gridCol w="5101587">
                  <a:extLst>
                    <a:ext uri="{9D8B030D-6E8A-4147-A177-3AD203B41FA5}">
                      <a16:colId xmlns:a16="http://schemas.microsoft.com/office/drawing/2014/main" val="2819292732"/>
                    </a:ext>
                  </a:extLst>
                </a:gridCol>
                <a:gridCol w="862131">
                  <a:extLst>
                    <a:ext uri="{9D8B030D-6E8A-4147-A177-3AD203B41FA5}">
                      <a16:colId xmlns:a16="http://schemas.microsoft.com/office/drawing/2014/main" val="3180728979"/>
                    </a:ext>
                  </a:extLst>
                </a:gridCol>
                <a:gridCol w="771516">
                  <a:extLst>
                    <a:ext uri="{9D8B030D-6E8A-4147-A177-3AD203B41FA5}">
                      <a16:colId xmlns:a16="http://schemas.microsoft.com/office/drawing/2014/main" val="49421495"/>
                    </a:ext>
                  </a:extLst>
                </a:gridCol>
                <a:gridCol w="861483">
                  <a:extLst>
                    <a:ext uri="{9D8B030D-6E8A-4147-A177-3AD203B41FA5}">
                      <a16:colId xmlns:a16="http://schemas.microsoft.com/office/drawing/2014/main" val="3263693878"/>
                    </a:ext>
                  </a:extLst>
                </a:gridCol>
              </a:tblGrid>
              <a:tr h="615895">
                <a:tc>
                  <a:txBody>
                    <a:bodyPr/>
                    <a:lstStyle/>
                    <a:p>
                      <a:pPr algn="ctr"/>
                      <a:r>
                        <a:rPr lang="en-US" dirty="0"/>
                        <a:t>Year</a:t>
                      </a:r>
                    </a:p>
                  </a:txBody>
                  <a:tcPr/>
                </a:tc>
                <a:tc>
                  <a:txBody>
                    <a:bodyPr/>
                    <a:lstStyle/>
                    <a:p>
                      <a:r>
                        <a:rPr lang="en-US" dirty="0"/>
                        <a:t>Event</a:t>
                      </a:r>
                    </a:p>
                  </a:txBody>
                  <a:tcPr/>
                </a:tc>
                <a:tc>
                  <a:txBody>
                    <a:bodyPr/>
                    <a:lstStyle/>
                    <a:p>
                      <a:pPr algn="ctr"/>
                      <a:r>
                        <a:rPr lang="en-US" dirty="0"/>
                        <a:t>TF</a:t>
                      </a:r>
                    </a:p>
                  </a:txBody>
                  <a:tcPr/>
                </a:tc>
                <a:tc>
                  <a:txBody>
                    <a:bodyPr/>
                    <a:lstStyle/>
                    <a:p>
                      <a:pPr algn="ctr"/>
                      <a:r>
                        <a:rPr lang="en-US" dirty="0"/>
                        <a:t>PT (FTE)</a:t>
                      </a:r>
                    </a:p>
                  </a:txBody>
                  <a:tcPr/>
                </a:tc>
                <a:tc>
                  <a:txBody>
                    <a:bodyPr/>
                    <a:lstStyle/>
                    <a:p>
                      <a:pPr algn="ctr"/>
                      <a:r>
                        <a:rPr lang="en-US" dirty="0"/>
                        <a:t>Total FTE</a:t>
                      </a:r>
                    </a:p>
                  </a:txBody>
                  <a:tcPr/>
                </a:tc>
                <a:extLst>
                  <a:ext uri="{0D108BD9-81ED-4DB2-BD59-A6C34878D82A}">
                    <a16:rowId xmlns:a16="http://schemas.microsoft.com/office/drawing/2014/main" val="495622206"/>
                  </a:ext>
                </a:extLst>
              </a:tr>
              <a:tr h="388246">
                <a:tc>
                  <a:txBody>
                    <a:bodyPr/>
                    <a:lstStyle/>
                    <a:p>
                      <a:r>
                        <a:rPr lang="en-US" sz="1600" dirty="0"/>
                        <a:t>2009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1st in-house Firefighter Level I and II class held – Graduated 33 members</a:t>
                      </a:r>
                    </a:p>
                  </a:txBody>
                  <a:tcPr/>
                </a:tc>
                <a:tc>
                  <a:txBody>
                    <a:bodyPr/>
                    <a:lstStyle/>
                    <a:p>
                      <a:pPr algn="ctr"/>
                      <a:r>
                        <a:rPr lang="en-US" sz="1600" dirty="0"/>
                        <a:t>3</a:t>
                      </a:r>
                    </a:p>
                  </a:txBody>
                  <a:tcPr/>
                </a:tc>
                <a:tc>
                  <a:txBody>
                    <a:bodyPr/>
                    <a:lstStyle/>
                    <a:p>
                      <a:pPr algn="ctr"/>
                      <a:r>
                        <a:rPr lang="en-US" sz="1600" dirty="0"/>
                        <a:t>4.4</a:t>
                      </a:r>
                    </a:p>
                  </a:txBody>
                  <a:tcPr/>
                </a:tc>
                <a:tc>
                  <a:txBody>
                    <a:bodyPr/>
                    <a:lstStyle/>
                    <a:p>
                      <a:pPr algn="ctr"/>
                      <a:r>
                        <a:rPr lang="en-US" sz="1600" dirty="0"/>
                        <a:t>7.4</a:t>
                      </a:r>
                    </a:p>
                  </a:txBody>
                  <a:tcPr/>
                </a:tc>
                <a:extLst>
                  <a:ext uri="{0D108BD9-81ED-4DB2-BD59-A6C34878D82A}">
                    <a16:rowId xmlns:a16="http://schemas.microsoft.com/office/drawing/2014/main" val="2416125039"/>
                  </a:ext>
                </a:extLst>
              </a:tr>
              <a:tr h="388246">
                <a:tc>
                  <a:txBody>
                    <a:bodyPr/>
                    <a:lstStyle/>
                    <a:p>
                      <a:r>
                        <a:rPr lang="en-US" sz="1600" dirty="0"/>
                        <a:t>2010</a:t>
                      </a:r>
                    </a:p>
                  </a:txBody>
                  <a:tcPr/>
                </a:tc>
                <a:tc>
                  <a:txBody>
                    <a:bodyPr/>
                    <a:lstStyle/>
                    <a:p>
                      <a:r>
                        <a:rPr lang="en-US" sz="1600" dirty="0"/>
                        <a:t>Started allowing call EMS members to live outside Falmouth (24 hours of coverage at Central).</a:t>
                      </a:r>
                    </a:p>
                  </a:txBody>
                  <a:tcPr/>
                </a:tc>
                <a:tc>
                  <a:txBody>
                    <a:bodyPr/>
                    <a:lstStyle/>
                    <a:p>
                      <a:pPr algn="ctr"/>
                      <a:r>
                        <a:rPr lang="en-US" sz="1600" dirty="0"/>
                        <a:t>3</a:t>
                      </a:r>
                    </a:p>
                  </a:txBody>
                  <a:tcPr/>
                </a:tc>
                <a:tc>
                  <a:txBody>
                    <a:bodyPr/>
                    <a:lstStyle/>
                    <a:p>
                      <a:pPr algn="ctr"/>
                      <a:r>
                        <a:rPr lang="en-US" sz="1600" dirty="0"/>
                        <a:t>4.4</a:t>
                      </a:r>
                    </a:p>
                  </a:txBody>
                  <a:tcPr/>
                </a:tc>
                <a:tc>
                  <a:txBody>
                    <a:bodyPr/>
                    <a:lstStyle/>
                    <a:p>
                      <a:pPr algn="ctr"/>
                      <a:r>
                        <a:rPr lang="en-US" sz="1600" dirty="0"/>
                        <a:t>7.4</a:t>
                      </a:r>
                    </a:p>
                  </a:txBody>
                  <a:tcPr/>
                </a:tc>
                <a:extLst>
                  <a:ext uri="{0D108BD9-81ED-4DB2-BD59-A6C34878D82A}">
                    <a16:rowId xmlns:a16="http://schemas.microsoft.com/office/drawing/2014/main" val="1079426328"/>
                  </a:ext>
                </a:extLst>
              </a:tr>
              <a:tr h="358622">
                <a:tc>
                  <a:txBody>
                    <a:bodyPr/>
                    <a:lstStyle/>
                    <a:p>
                      <a:r>
                        <a:rPr lang="en-US" sz="1600" dirty="0"/>
                        <a:t>2010</a:t>
                      </a:r>
                    </a:p>
                  </a:txBody>
                  <a:tcPr/>
                </a:tc>
                <a:tc>
                  <a:txBody>
                    <a:bodyPr/>
                    <a:lstStyle/>
                    <a:p>
                      <a:r>
                        <a:rPr lang="en-US" sz="1600" dirty="0"/>
                        <a:t>1st in-house Fire Instructor I and II class held – Graduated 12 members</a:t>
                      </a:r>
                    </a:p>
                  </a:txBody>
                  <a:tcPr/>
                </a:tc>
                <a:tc>
                  <a:txBody>
                    <a:bodyPr/>
                    <a:lstStyle/>
                    <a:p>
                      <a:pPr algn="ctr"/>
                      <a:r>
                        <a:rPr lang="en-US" sz="1600" dirty="0"/>
                        <a:t>3</a:t>
                      </a:r>
                    </a:p>
                  </a:txBody>
                  <a:tcPr/>
                </a:tc>
                <a:tc>
                  <a:txBody>
                    <a:bodyPr/>
                    <a:lstStyle/>
                    <a:p>
                      <a:pPr algn="ctr"/>
                      <a:r>
                        <a:rPr lang="en-US" sz="1600" dirty="0"/>
                        <a:t>4.4</a:t>
                      </a:r>
                    </a:p>
                  </a:txBody>
                  <a:tcPr/>
                </a:tc>
                <a:tc>
                  <a:txBody>
                    <a:bodyPr/>
                    <a:lstStyle/>
                    <a:p>
                      <a:pPr algn="ctr"/>
                      <a:r>
                        <a:rPr lang="en-US" sz="1600" dirty="0"/>
                        <a:t>7.4</a:t>
                      </a:r>
                    </a:p>
                  </a:txBody>
                  <a:tcPr/>
                </a:tc>
                <a:extLst>
                  <a:ext uri="{0D108BD9-81ED-4DB2-BD59-A6C34878D82A}">
                    <a16:rowId xmlns:a16="http://schemas.microsoft.com/office/drawing/2014/main" val="2801165664"/>
                  </a:ext>
                </a:extLst>
              </a:tr>
              <a:tr h="358622">
                <a:tc>
                  <a:txBody>
                    <a:bodyPr/>
                    <a:lstStyle/>
                    <a:p>
                      <a:r>
                        <a:rPr lang="en-US" sz="1600" dirty="0"/>
                        <a:t>2010</a:t>
                      </a:r>
                    </a:p>
                  </a:txBody>
                  <a:tcPr/>
                </a:tc>
                <a:tc>
                  <a:txBody>
                    <a:bodyPr/>
                    <a:lstStyle/>
                    <a:p>
                      <a:r>
                        <a:rPr lang="en-US" sz="1600" dirty="0"/>
                        <a:t>Hired 3 PT EMA planners to work with senior housing, schools and daycares</a:t>
                      </a:r>
                    </a:p>
                  </a:txBody>
                  <a:tcPr/>
                </a:tc>
                <a:tc>
                  <a:txBody>
                    <a:bodyPr/>
                    <a:lstStyle/>
                    <a:p>
                      <a:pPr algn="ctr"/>
                      <a:r>
                        <a:rPr lang="en-US" sz="1600" dirty="0"/>
                        <a:t>3</a:t>
                      </a:r>
                    </a:p>
                  </a:txBody>
                  <a:tcPr/>
                </a:tc>
                <a:tc>
                  <a:txBody>
                    <a:bodyPr/>
                    <a:lstStyle/>
                    <a:p>
                      <a:pPr algn="ctr"/>
                      <a:r>
                        <a:rPr lang="en-US" sz="1600" dirty="0"/>
                        <a:t>5</a:t>
                      </a:r>
                    </a:p>
                  </a:txBody>
                  <a:tcPr/>
                </a:tc>
                <a:tc>
                  <a:txBody>
                    <a:bodyPr/>
                    <a:lstStyle/>
                    <a:p>
                      <a:pPr algn="ctr"/>
                      <a:r>
                        <a:rPr lang="en-US" sz="1600" dirty="0"/>
                        <a:t>8.0</a:t>
                      </a:r>
                    </a:p>
                  </a:txBody>
                  <a:tcPr/>
                </a:tc>
                <a:extLst>
                  <a:ext uri="{0D108BD9-81ED-4DB2-BD59-A6C34878D82A}">
                    <a16:rowId xmlns:a16="http://schemas.microsoft.com/office/drawing/2014/main" val="958774799"/>
                  </a:ext>
                </a:extLst>
              </a:tr>
              <a:tr h="358622">
                <a:tc>
                  <a:txBody>
                    <a:bodyPr/>
                    <a:lstStyle/>
                    <a:p>
                      <a:r>
                        <a:rPr lang="en-US" sz="1600" dirty="0"/>
                        <a:t>2010</a:t>
                      </a:r>
                    </a:p>
                  </a:txBody>
                  <a:tcPr/>
                </a:tc>
                <a:tc>
                  <a:txBody>
                    <a:bodyPr/>
                    <a:lstStyle/>
                    <a:p>
                      <a:r>
                        <a:rPr lang="en-US" sz="1600" dirty="0"/>
                        <a:t>Put 3rd Ambulance in service (did not trade older ambulance)</a:t>
                      </a:r>
                    </a:p>
                  </a:txBody>
                  <a:tcPr/>
                </a:tc>
                <a:tc>
                  <a:txBody>
                    <a:bodyPr/>
                    <a:lstStyle/>
                    <a:p>
                      <a:pPr algn="ctr"/>
                      <a:r>
                        <a:rPr lang="en-US" sz="1600" dirty="0"/>
                        <a:t>3</a:t>
                      </a:r>
                    </a:p>
                  </a:txBody>
                  <a:tcPr/>
                </a:tc>
                <a:tc>
                  <a:txBody>
                    <a:bodyPr/>
                    <a:lstStyle/>
                    <a:p>
                      <a:pPr algn="ctr"/>
                      <a:r>
                        <a:rPr lang="en-US" sz="1600" dirty="0"/>
                        <a:t>5</a:t>
                      </a:r>
                    </a:p>
                  </a:txBody>
                  <a:tcPr/>
                </a:tc>
                <a:tc>
                  <a:txBody>
                    <a:bodyPr/>
                    <a:lstStyle/>
                    <a:p>
                      <a:pPr algn="ctr"/>
                      <a:r>
                        <a:rPr lang="en-US" sz="1600" dirty="0"/>
                        <a:t>8.0</a:t>
                      </a:r>
                    </a:p>
                  </a:txBody>
                  <a:tcPr/>
                </a:tc>
                <a:extLst>
                  <a:ext uri="{0D108BD9-81ED-4DB2-BD59-A6C34878D82A}">
                    <a16:rowId xmlns:a16="http://schemas.microsoft.com/office/drawing/2014/main" val="4255350688"/>
                  </a:ext>
                </a:extLst>
              </a:tr>
              <a:tr h="573795">
                <a:tc>
                  <a:txBody>
                    <a:bodyPr/>
                    <a:lstStyle/>
                    <a:p>
                      <a:r>
                        <a:rPr lang="en-US" sz="1600" dirty="0"/>
                        <a:t>2011</a:t>
                      </a:r>
                    </a:p>
                  </a:txBody>
                  <a:tcPr/>
                </a:tc>
                <a:tc>
                  <a:txBody>
                    <a:bodyPr/>
                    <a:lstStyle/>
                    <a:p>
                      <a:r>
                        <a:rPr lang="en-US" sz="1600" dirty="0"/>
                        <a:t>1st in-house Fire Officer I and II class held – Graduated 24 members</a:t>
                      </a:r>
                    </a:p>
                  </a:txBody>
                  <a:tcPr/>
                </a:tc>
                <a:tc>
                  <a:txBody>
                    <a:bodyPr/>
                    <a:lstStyle/>
                    <a:p>
                      <a:pPr algn="ctr"/>
                      <a:r>
                        <a:rPr lang="en-US" sz="1600" dirty="0"/>
                        <a:t>3</a:t>
                      </a:r>
                    </a:p>
                  </a:txBody>
                  <a:tcPr/>
                </a:tc>
                <a:tc>
                  <a:txBody>
                    <a:bodyPr/>
                    <a:lstStyle/>
                    <a:p>
                      <a:pPr algn="ctr"/>
                      <a:r>
                        <a:rPr lang="en-US" sz="1600" dirty="0"/>
                        <a:t>5</a:t>
                      </a:r>
                    </a:p>
                  </a:txBody>
                  <a:tcPr/>
                </a:tc>
                <a:tc>
                  <a:txBody>
                    <a:bodyPr/>
                    <a:lstStyle/>
                    <a:p>
                      <a:pPr algn="ctr"/>
                      <a:r>
                        <a:rPr lang="en-US" sz="1600" dirty="0"/>
                        <a:t>8.0</a:t>
                      </a:r>
                    </a:p>
                  </a:txBody>
                  <a:tcPr/>
                </a:tc>
                <a:extLst>
                  <a:ext uri="{0D108BD9-81ED-4DB2-BD59-A6C34878D82A}">
                    <a16:rowId xmlns:a16="http://schemas.microsoft.com/office/drawing/2014/main" val="2669882639"/>
                  </a:ext>
                </a:extLst>
              </a:tr>
              <a:tr h="573795">
                <a:tc>
                  <a:txBody>
                    <a:bodyPr/>
                    <a:lstStyle/>
                    <a:p>
                      <a:r>
                        <a:rPr lang="en-US" sz="1600" dirty="0"/>
                        <a:t>2013</a:t>
                      </a:r>
                    </a:p>
                  </a:txBody>
                  <a:tcPr/>
                </a:tc>
                <a:tc>
                  <a:txBody>
                    <a:bodyPr/>
                    <a:lstStyle/>
                    <a:p>
                      <a:r>
                        <a:rPr lang="en-US" sz="1600" dirty="0"/>
                        <a:t>Increased overnight volunteer EMS stipend to $30/night</a:t>
                      </a:r>
                    </a:p>
                  </a:txBody>
                  <a:tcPr/>
                </a:tc>
                <a:tc>
                  <a:txBody>
                    <a:bodyPr/>
                    <a:lstStyle/>
                    <a:p>
                      <a:pPr algn="ctr"/>
                      <a:r>
                        <a:rPr lang="en-US" sz="1600" dirty="0"/>
                        <a:t>3</a:t>
                      </a:r>
                    </a:p>
                  </a:txBody>
                  <a:tcPr/>
                </a:tc>
                <a:tc>
                  <a:txBody>
                    <a:bodyPr/>
                    <a:lstStyle/>
                    <a:p>
                      <a:pPr algn="ctr"/>
                      <a:r>
                        <a:rPr lang="en-US" sz="1600" dirty="0"/>
                        <a:t>5</a:t>
                      </a:r>
                    </a:p>
                  </a:txBody>
                  <a:tcPr/>
                </a:tc>
                <a:tc>
                  <a:txBody>
                    <a:bodyPr/>
                    <a:lstStyle/>
                    <a:p>
                      <a:pPr algn="ctr"/>
                      <a:r>
                        <a:rPr lang="en-US" sz="1600" dirty="0"/>
                        <a:t>8.0</a:t>
                      </a:r>
                    </a:p>
                  </a:txBody>
                  <a:tcPr/>
                </a:tc>
                <a:extLst>
                  <a:ext uri="{0D108BD9-81ED-4DB2-BD59-A6C34878D82A}">
                    <a16:rowId xmlns:a16="http://schemas.microsoft.com/office/drawing/2014/main" val="961819867"/>
                  </a:ext>
                </a:extLst>
              </a:tr>
              <a:tr h="573795">
                <a:tc>
                  <a:txBody>
                    <a:bodyPr/>
                    <a:lstStyle/>
                    <a:p>
                      <a:r>
                        <a:rPr lang="en-US" sz="1600" dirty="0"/>
                        <a:t>2014</a:t>
                      </a:r>
                    </a:p>
                  </a:txBody>
                  <a:tcPr/>
                </a:tc>
                <a:tc>
                  <a:txBody>
                    <a:bodyPr/>
                    <a:lstStyle/>
                    <a:p>
                      <a:r>
                        <a:rPr lang="en-US" sz="1600" dirty="0"/>
                        <a:t>Added daytime PT FF/EMT per diem position from 7 am to 7 pm</a:t>
                      </a:r>
                    </a:p>
                  </a:txBody>
                  <a:tcPr/>
                </a:tc>
                <a:tc>
                  <a:txBody>
                    <a:bodyPr/>
                    <a:lstStyle/>
                    <a:p>
                      <a:pPr algn="ctr"/>
                      <a:r>
                        <a:rPr lang="en-US" sz="1600" dirty="0"/>
                        <a:t>3</a:t>
                      </a:r>
                    </a:p>
                  </a:txBody>
                  <a:tcPr/>
                </a:tc>
                <a:tc>
                  <a:txBody>
                    <a:bodyPr/>
                    <a:lstStyle/>
                    <a:p>
                      <a:pPr algn="ctr"/>
                      <a:r>
                        <a:rPr lang="en-US" sz="1600" dirty="0"/>
                        <a:t>7.2</a:t>
                      </a:r>
                    </a:p>
                  </a:txBody>
                  <a:tcPr/>
                </a:tc>
                <a:tc>
                  <a:txBody>
                    <a:bodyPr/>
                    <a:lstStyle/>
                    <a:p>
                      <a:pPr algn="ctr"/>
                      <a:r>
                        <a:rPr lang="en-US" sz="1600" dirty="0"/>
                        <a:t>10.2</a:t>
                      </a:r>
                    </a:p>
                  </a:txBody>
                  <a:tcPr/>
                </a:tc>
                <a:extLst>
                  <a:ext uri="{0D108BD9-81ED-4DB2-BD59-A6C34878D82A}">
                    <a16:rowId xmlns:a16="http://schemas.microsoft.com/office/drawing/2014/main" val="3621412230"/>
                  </a:ext>
                </a:extLst>
              </a:tr>
              <a:tr h="573795">
                <a:tc>
                  <a:txBody>
                    <a:bodyPr/>
                    <a:lstStyle/>
                    <a:p>
                      <a:r>
                        <a:rPr lang="en-US" sz="1600" dirty="0"/>
                        <a:t>2014</a:t>
                      </a:r>
                    </a:p>
                  </a:txBody>
                  <a:tcPr/>
                </a:tc>
                <a:tc>
                  <a:txBody>
                    <a:bodyPr/>
                    <a:lstStyle/>
                    <a:p>
                      <a:r>
                        <a:rPr lang="en-US" sz="1600" dirty="0"/>
                        <a:t>Added 2 SMCC Live-in Students at Foreside Station</a:t>
                      </a:r>
                    </a:p>
                  </a:txBody>
                  <a:tcPr/>
                </a:tc>
                <a:tc>
                  <a:txBody>
                    <a:bodyPr/>
                    <a:lstStyle/>
                    <a:p>
                      <a:pPr algn="ctr"/>
                      <a:r>
                        <a:rPr lang="en-US" sz="1600" dirty="0"/>
                        <a:t>3</a:t>
                      </a:r>
                    </a:p>
                  </a:txBody>
                  <a:tcPr/>
                </a:tc>
                <a:tc>
                  <a:txBody>
                    <a:bodyPr/>
                    <a:lstStyle/>
                    <a:p>
                      <a:pPr algn="ctr"/>
                      <a:r>
                        <a:rPr lang="en-US" sz="1600" dirty="0"/>
                        <a:t>7.2</a:t>
                      </a:r>
                    </a:p>
                  </a:txBody>
                  <a:tcPr/>
                </a:tc>
                <a:tc>
                  <a:txBody>
                    <a:bodyPr/>
                    <a:lstStyle/>
                    <a:p>
                      <a:pPr algn="ctr"/>
                      <a:r>
                        <a:rPr lang="en-US" sz="1600" dirty="0"/>
                        <a:t>10.2</a:t>
                      </a:r>
                    </a:p>
                  </a:txBody>
                  <a:tcPr/>
                </a:tc>
                <a:extLst>
                  <a:ext uri="{0D108BD9-81ED-4DB2-BD59-A6C34878D82A}">
                    <a16:rowId xmlns:a16="http://schemas.microsoft.com/office/drawing/2014/main" val="1247017290"/>
                  </a:ext>
                </a:extLst>
              </a:tr>
            </a:tbl>
          </a:graphicData>
        </a:graphic>
      </p:graphicFrame>
    </p:spTree>
    <p:extLst>
      <p:ext uri="{BB962C8B-B14F-4D97-AF65-F5344CB8AC3E}">
        <p14:creationId xmlns:p14="http://schemas.microsoft.com/office/powerpoint/2010/main" val="16676849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Staffing timeline</a:t>
            </a:r>
          </a:p>
        </p:txBody>
      </p:sp>
      <p:graphicFrame>
        <p:nvGraphicFramePr>
          <p:cNvPr id="5" name="Table 5">
            <a:extLst>
              <a:ext uri="{FF2B5EF4-FFF2-40B4-BE49-F238E27FC236}">
                <a16:creationId xmlns:a16="http://schemas.microsoft.com/office/drawing/2014/main" id="{0AD54816-2F13-448B-A161-E0E6349EC63F}"/>
              </a:ext>
            </a:extLst>
          </p:cNvPr>
          <p:cNvGraphicFramePr>
            <a:graphicFrameLocks noGrp="1"/>
          </p:cNvGraphicFramePr>
          <p:nvPr>
            <p:extLst>
              <p:ext uri="{D42A27DB-BD31-4B8C-83A1-F6EECF244321}">
                <p14:modId xmlns:p14="http://schemas.microsoft.com/office/powerpoint/2010/main" val="2271049540"/>
              </p:ext>
            </p:extLst>
          </p:nvPr>
        </p:nvGraphicFramePr>
        <p:xfrm>
          <a:off x="304800" y="914400"/>
          <a:ext cx="8534399" cy="5041892"/>
        </p:xfrm>
        <a:graphic>
          <a:graphicData uri="http://schemas.openxmlformats.org/drawingml/2006/table">
            <a:tbl>
              <a:tblPr firstRow="1" bandRow="1">
                <a:tableStyleId>{5C22544A-7EE6-4342-B048-85BDC9FD1C3A}</a:tableStyleId>
              </a:tblPr>
              <a:tblGrid>
                <a:gridCol w="869244">
                  <a:extLst>
                    <a:ext uri="{9D8B030D-6E8A-4147-A177-3AD203B41FA5}">
                      <a16:colId xmlns:a16="http://schemas.microsoft.com/office/drawing/2014/main" val="1637584772"/>
                    </a:ext>
                  </a:extLst>
                </a:gridCol>
                <a:gridCol w="5147547">
                  <a:extLst>
                    <a:ext uri="{9D8B030D-6E8A-4147-A177-3AD203B41FA5}">
                      <a16:colId xmlns:a16="http://schemas.microsoft.com/office/drawing/2014/main" val="2819292732"/>
                    </a:ext>
                  </a:extLst>
                </a:gridCol>
                <a:gridCol w="869898">
                  <a:extLst>
                    <a:ext uri="{9D8B030D-6E8A-4147-A177-3AD203B41FA5}">
                      <a16:colId xmlns:a16="http://schemas.microsoft.com/office/drawing/2014/main" val="3180728979"/>
                    </a:ext>
                  </a:extLst>
                </a:gridCol>
                <a:gridCol w="778466">
                  <a:extLst>
                    <a:ext uri="{9D8B030D-6E8A-4147-A177-3AD203B41FA5}">
                      <a16:colId xmlns:a16="http://schemas.microsoft.com/office/drawing/2014/main" val="49421495"/>
                    </a:ext>
                  </a:extLst>
                </a:gridCol>
                <a:gridCol w="869244">
                  <a:extLst>
                    <a:ext uri="{9D8B030D-6E8A-4147-A177-3AD203B41FA5}">
                      <a16:colId xmlns:a16="http://schemas.microsoft.com/office/drawing/2014/main" val="3263693878"/>
                    </a:ext>
                  </a:extLst>
                </a:gridCol>
              </a:tblGrid>
              <a:tr h="615895">
                <a:tc>
                  <a:txBody>
                    <a:bodyPr/>
                    <a:lstStyle/>
                    <a:p>
                      <a:pPr algn="ctr"/>
                      <a:r>
                        <a:rPr lang="en-US" dirty="0"/>
                        <a:t>Year</a:t>
                      </a:r>
                    </a:p>
                  </a:txBody>
                  <a:tcPr/>
                </a:tc>
                <a:tc>
                  <a:txBody>
                    <a:bodyPr/>
                    <a:lstStyle/>
                    <a:p>
                      <a:r>
                        <a:rPr lang="en-US" dirty="0"/>
                        <a:t>Event</a:t>
                      </a:r>
                    </a:p>
                  </a:txBody>
                  <a:tcPr/>
                </a:tc>
                <a:tc>
                  <a:txBody>
                    <a:bodyPr/>
                    <a:lstStyle/>
                    <a:p>
                      <a:pPr algn="ctr"/>
                      <a:r>
                        <a:rPr lang="en-US" dirty="0"/>
                        <a:t>FT</a:t>
                      </a:r>
                    </a:p>
                  </a:txBody>
                  <a:tcPr/>
                </a:tc>
                <a:tc>
                  <a:txBody>
                    <a:bodyPr/>
                    <a:lstStyle/>
                    <a:p>
                      <a:pPr algn="ctr"/>
                      <a:r>
                        <a:rPr lang="en-US" dirty="0"/>
                        <a:t>PT (FTE)</a:t>
                      </a:r>
                    </a:p>
                  </a:txBody>
                  <a:tcPr/>
                </a:tc>
                <a:tc>
                  <a:txBody>
                    <a:bodyPr/>
                    <a:lstStyle/>
                    <a:p>
                      <a:pPr algn="ctr"/>
                      <a:r>
                        <a:rPr lang="en-US" dirty="0"/>
                        <a:t>Total FTE</a:t>
                      </a:r>
                    </a:p>
                  </a:txBody>
                  <a:tcPr/>
                </a:tc>
                <a:extLst>
                  <a:ext uri="{0D108BD9-81ED-4DB2-BD59-A6C34878D82A}">
                    <a16:rowId xmlns:a16="http://schemas.microsoft.com/office/drawing/2014/main" val="495622206"/>
                  </a:ext>
                </a:extLst>
              </a:tr>
              <a:tr h="388246">
                <a:tc>
                  <a:txBody>
                    <a:bodyPr/>
                    <a:lstStyle/>
                    <a:p>
                      <a:r>
                        <a:rPr lang="en-US" sz="1600" dirty="0"/>
                        <a:t>2015</a:t>
                      </a:r>
                    </a:p>
                  </a:txBody>
                  <a:tcPr/>
                </a:tc>
                <a:tc>
                  <a:txBody>
                    <a:bodyPr/>
                    <a:lstStyle/>
                    <a:p>
                      <a:r>
                        <a:rPr lang="en-US" sz="1600" b="0" i="0" u="none" strike="noStrike" kern="1200" baseline="0" dirty="0">
                          <a:solidFill>
                            <a:schemeClr val="dk1"/>
                          </a:solidFill>
                          <a:latin typeface="+mn-lt"/>
                          <a:ea typeface="+mn-ea"/>
                          <a:cs typeface="+mn-cs"/>
                        </a:rPr>
                        <a:t>Added nighttime PT FF/EMT per diem position. From 7 pm to 7 am. </a:t>
                      </a:r>
                      <a:endParaRPr lang="en-US" sz="1600" dirty="0"/>
                    </a:p>
                  </a:txBody>
                  <a:tcPr/>
                </a:tc>
                <a:tc>
                  <a:txBody>
                    <a:bodyPr/>
                    <a:lstStyle/>
                    <a:p>
                      <a:pPr algn="ctr"/>
                      <a:r>
                        <a:rPr lang="en-US" sz="1600" dirty="0"/>
                        <a:t>3</a:t>
                      </a:r>
                    </a:p>
                  </a:txBody>
                  <a:tcPr/>
                </a:tc>
                <a:tc>
                  <a:txBody>
                    <a:bodyPr/>
                    <a:lstStyle/>
                    <a:p>
                      <a:pPr algn="ctr"/>
                      <a:r>
                        <a:rPr lang="en-US" sz="1600" dirty="0"/>
                        <a:t>9.4</a:t>
                      </a:r>
                    </a:p>
                  </a:txBody>
                  <a:tcPr/>
                </a:tc>
                <a:tc>
                  <a:txBody>
                    <a:bodyPr/>
                    <a:lstStyle/>
                    <a:p>
                      <a:pPr algn="ctr"/>
                      <a:r>
                        <a:rPr lang="en-US" sz="1600" dirty="0"/>
                        <a:t>12.4</a:t>
                      </a:r>
                    </a:p>
                  </a:txBody>
                  <a:tcPr/>
                </a:tc>
                <a:extLst>
                  <a:ext uri="{0D108BD9-81ED-4DB2-BD59-A6C34878D82A}">
                    <a16:rowId xmlns:a16="http://schemas.microsoft.com/office/drawing/2014/main" val="1079426328"/>
                  </a:ext>
                </a:extLst>
              </a:tr>
              <a:tr h="358622">
                <a:tc>
                  <a:txBody>
                    <a:bodyPr/>
                    <a:lstStyle/>
                    <a:p>
                      <a:r>
                        <a:rPr lang="en-US" sz="1600" dirty="0"/>
                        <a:t>2015</a:t>
                      </a:r>
                    </a:p>
                  </a:txBody>
                  <a:tcPr/>
                </a:tc>
                <a:tc>
                  <a:txBody>
                    <a:bodyPr/>
                    <a:lstStyle/>
                    <a:p>
                      <a:r>
                        <a:rPr lang="en-US" sz="1600" dirty="0"/>
                        <a:t>Added FT Assistant Fire Chief position</a:t>
                      </a:r>
                    </a:p>
                  </a:txBody>
                  <a:tcPr/>
                </a:tc>
                <a:tc>
                  <a:txBody>
                    <a:bodyPr/>
                    <a:lstStyle/>
                    <a:p>
                      <a:pPr algn="ctr"/>
                      <a:r>
                        <a:rPr lang="en-US" sz="1600" dirty="0"/>
                        <a:t>4</a:t>
                      </a:r>
                    </a:p>
                  </a:txBody>
                  <a:tcPr/>
                </a:tc>
                <a:tc>
                  <a:txBody>
                    <a:bodyPr/>
                    <a:lstStyle/>
                    <a:p>
                      <a:pPr algn="ctr"/>
                      <a:r>
                        <a:rPr lang="en-US" sz="1600" dirty="0"/>
                        <a:t>9.4</a:t>
                      </a:r>
                    </a:p>
                  </a:txBody>
                  <a:tcPr/>
                </a:tc>
                <a:tc>
                  <a:txBody>
                    <a:bodyPr/>
                    <a:lstStyle/>
                    <a:p>
                      <a:pPr algn="ctr"/>
                      <a:r>
                        <a:rPr lang="en-US" sz="1600" dirty="0"/>
                        <a:t>13.4</a:t>
                      </a:r>
                    </a:p>
                  </a:txBody>
                  <a:tcPr/>
                </a:tc>
                <a:extLst>
                  <a:ext uri="{0D108BD9-81ED-4DB2-BD59-A6C34878D82A}">
                    <a16:rowId xmlns:a16="http://schemas.microsoft.com/office/drawing/2014/main" val="2801165664"/>
                  </a:ext>
                </a:extLst>
              </a:tr>
              <a:tr h="358622">
                <a:tc>
                  <a:txBody>
                    <a:bodyPr/>
                    <a:lstStyle/>
                    <a:p>
                      <a:r>
                        <a:rPr lang="en-US" sz="1600" dirty="0"/>
                        <a:t>2016</a:t>
                      </a:r>
                    </a:p>
                  </a:txBody>
                  <a:tcPr/>
                </a:tc>
                <a:tc>
                  <a:txBody>
                    <a:bodyPr/>
                    <a:lstStyle/>
                    <a:p>
                      <a:r>
                        <a:rPr lang="en-US" sz="1600" dirty="0"/>
                        <a:t>Overnight stipends added to pay weekend duty officers ($50/night)</a:t>
                      </a:r>
                    </a:p>
                  </a:txBody>
                  <a:tcPr/>
                </a:tc>
                <a:tc>
                  <a:txBody>
                    <a:bodyPr/>
                    <a:lstStyle/>
                    <a:p>
                      <a:pPr algn="ctr"/>
                      <a:r>
                        <a:rPr lang="en-US" sz="1600" dirty="0"/>
                        <a:t>4</a:t>
                      </a:r>
                    </a:p>
                  </a:txBody>
                  <a:tcPr/>
                </a:tc>
                <a:tc>
                  <a:txBody>
                    <a:bodyPr/>
                    <a:lstStyle/>
                    <a:p>
                      <a:pPr algn="ctr"/>
                      <a:r>
                        <a:rPr lang="en-US" sz="1600" dirty="0"/>
                        <a:t>9.4</a:t>
                      </a:r>
                    </a:p>
                  </a:txBody>
                  <a:tcPr/>
                </a:tc>
                <a:tc>
                  <a:txBody>
                    <a:bodyPr/>
                    <a:lstStyle/>
                    <a:p>
                      <a:pPr algn="ctr"/>
                      <a:r>
                        <a:rPr lang="en-US" sz="1600" dirty="0"/>
                        <a:t>13.4</a:t>
                      </a:r>
                    </a:p>
                  </a:txBody>
                  <a:tcPr/>
                </a:tc>
                <a:extLst>
                  <a:ext uri="{0D108BD9-81ED-4DB2-BD59-A6C34878D82A}">
                    <a16:rowId xmlns:a16="http://schemas.microsoft.com/office/drawing/2014/main" val="958774799"/>
                  </a:ext>
                </a:extLst>
              </a:tr>
              <a:tr h="358622">
                <a:tc>
                  <a:txBody>
                    <a:bodyPr/>
                    <a:lstStyle/>
                    <a:p>
                      <a:r>
                        <a:rPr lang="en-US" sz="1600" dirty="0"/>
                        <a:t>2017</a:t>
                      </a:r>
                    </a:p>
                  </a:txBody>
                  <a:tcPr/>
                </a:tc>
                <a:tc>
                  <a:txBody>
                    <a:bodyPr/>
                    <a:lstStyle/>
                    <a:p>
                      <a:r>
                        <a:rPr lang="en-US" sz="1600" dirty="0"/>
                        <a:t>Held membership drive during home football game (repeated in 2018 &amp; 2019)</a:t>
                      </a:r>
                    </a:p>
                  </a:txBody>
                  <a:tcPr/>
                </a:tc>
                <a:tc>
                  <a:txBody>
                    <a:bodyPr/>
                    <a:lstStyle/>
                    <a:p>
                      <a:pPr algn="ctr"/>
                      <a:r>
                        <a:rPr lang="en-US" sz="1600" dirty="0"/>
                        <a:t>4</a:t>
                      </a:r>
                    </a:p>
                  </a:txBody>
                  <a:tcPr/>
                </a:tc>
                <a:tc>
                  <a:txBody>
                    <a:bodyPr/>
                    <a:lstStyle/>
                    <a:p>
                      <a:pPr algn="ctr"/>
                      <a:r>
                        <a:rPr lang="en-US" sz="1600" dirty="0"/>
                        <a:t>9.4</a:t>
                      </a:r>
                    </a:p>
                  </a:txBody>
                  <a:tcPr/>
                </a:tc>
                <a:tc>
                  <a:txBody>
                    <a:bodyPr/>
                    <a:lstStyle/>
                    <a:p>
                      <a:pPr algn="ctr"/>
                      <a:r>
                        <a:rPr lang="en-US" sz="1600" dirty="0"/>
                        <a:t>13.4</a:t>
                      </a:r>
                    </a:p>
                  </a:txBody>
                  <a:tcPr/>
                </a:tc>
                <a:extLst>
                  <a:ext uri="{0D108BD9-81ED-4DB2-BD59-A6C34878D82A}">
                    <a16:rowId xmlns:a16="http://schemas.microsoft.com/office/drawing/2014/main" val="4255350688"/>
                  </a:ext>
                </a:extLst>
              </a:tr>
              <a:tr h="573795">
                <a:tc>
                  <a:txBody>
                    <a:bodyPr/>
                    <a:lstStyle/>
                    <a:p>
                      <a:r>
                        <a:rPr lang="en-US" sz="1600" dirty="0"/>
                        <a:t>2017</a:t>
                      </a:r>
                    </a:p>
                  </a:txBody>
                  <a:tcPr/>
                </a:tc>
                <a:tc>
                  <a:txBody>
                    <a:bodyPr/>
                    <a:lstStyle/>
                    <a:p>
                      <a:r>
                        <a:rPr lang="en-US" sz="1600" b="0" i="0" u="none" strike="noStrike" kern="1200" baseline="0" dirty="0">
                          <a:solidFill>
                            <a:schemeClr val="dk1"/>
                          </a:solidFill>
                          <a:latin typeface="+mn-lt"/>
                          <a:ea typeface="+mn-ea"/>
                          <a:cs typeface="+mn-cs"/>
                        </a:rPr>
                        <a:t>Added 2 PT per diem FF/EMS on Weekends and Holiday days from 8 am to 4 pm to cross-staff A3/E2</a:t>
                      </a:r>
                      <a:endParaRPr lang="en-US" sz="1400" dirty="0"/>
                    </a:p>
                  </a:txBody>
                  <a:tcPr/>
                </a:tc>
                <a:tc>
                  <a:txBody>
                    <a:bodyPr/>
                    <a:lstStyle/>
                    <a:p>
                      <a:pPr algn="ctr"/>
                      <a:r>
                        <a:rPr lang="en-US" sz="1600" dirty="0"/>
                        <a:t>4</a:t>
                      </a:r>
                    </a:p>
                  </a:txBody>
                  <a:tcPr/>
                </a:tc>
                <a:tc>
                  <a:txBody>
                    <a:bodyPr/>
                    <a:lstStyle/>
                    <a:p>
                      <a:pPr algn="ctr"/>
                      <a:r>
                        <a:rPr lang="en-US" sz="1600" dirty="0"/>
                        <a:t>10.3</a:t>
                      </a:r>
                    </a:p>
                  </a:txBody>
                  <a:tcPr/>
                </a:tc>
                <a:tc>
                  <a:txBody>
                    <a:bodyPr/>
                    <a:lstStyle/>
                    <a:p>
                      <a:pPr algn="ctr"/>
                      <a:r>
                        <a:rPr lang="en-US" sz="1600" dirty="0"/>
                        <a:t>14.3</a:t>
                      </a:r>
                    </a:p>
                  </a:txBody>
                  <a:tcPr/>
                </a:tc>
                <a:extLst>
                  <a:ext uri="{0D108BD9-81ED-4DB2-BD59-A6C34878D82A}">
                    <a16:rowId xmlns:a16="http://schemas.microsoft.com/office/drawing/2014/main" val="2669882639"/>
                  </a:ext>
                </a:extLst>
              </a:tr>
              <a:tr h="573795">
                <a:tc>
                  <a:txBody>
                    <a:bodyPr/>
                    <a:lstStyle/>
                    <a:p>
                      <a:r>
                        <a:rPr lang="en-US" sz="1600" dirty="0"/>
                        <a:t>2017</a:t>
                      </a:r>
                    </a:p>
                  </a:txBody>
                  <a:tcPr/>
                </a:tc>
                <a:tc>
                  <a:txBody>
                    <a:bodyPr/>
                    <a:lstStyle/>
                    <a:p>
                      <a:r>
                        <a:rPr lang="en-US" sz="1600" b="0" i="0" u="none" strike="noStrike" kern="1200" baseline="0" dirty="0">
                          <a:solidFill>
                            <a:schemeClr val="dk1"/>
                          </a:solidFill>
                          <a:latin typeface="+mn-lt"/>
                          <a:ea typeface="+mn-ea"/>
                          <a:cs typeface="+mn-cs"/>
                        </a:rPr>
                        <a:t>Started doing Pre-plans in the community</a:t>
                      </a:r>
                      <a:endParaRPr lang="en-US" sz="1400" dirty="0"/>
                    </a:p>
                  </a:txBody>
                  <a:tcPr/>
                </a:tc>
                <a:tc>
                  <a:txBody>
                    <a:bodyPr/>
                    <a:lstStyle/>
                    <a:p>
                      <a:pPr algn="ctr"/>
                      <a:r>
                        <a:rPr lang="en-US" sz="1600" dirty="0"/>
                        <a:t>4</a:t>
                      </a:r>
                    </a:p>
                  </a:txBody>
                  <a:tcPr/>
                </a:tc>
                <a:tc>
                  <a:txBody>
                    <a:bodyPr/>
                    <a:lstStyle/>
                    <a:p>
                      <a:pPr algn="ctr"/>
                      <a:r>
                        <a:rPr lang="en-US" sz="1600" dirty="0"/>
                        <a:t>10.3</a:t>
                      </a:r>
                    </a:p>
                  </a:txBody>
                  <a:tcPr/>
                </a:tc>
                <a:tc>
                  <a:txBody>
                    <a:bodyPr/>
                    <a:lstStyle/>
                    <a:p>
                      <a:pPr algn="ctr"/>
                      <a:r>
                        <a:rPr lang="en-US" sz="1600" dirty="0"/>
                        <a:t>14.3</a:t>
                      </a:r>
                    </a:p>
                  </a:txBody>
                  <a:tcPr/>
                </a:tc>
                <a:extLst>
                  <a:ext uri="{0D108BD9-81ED-4DB2-BD59-A6C34878D82A}">
                    <a16:rowId xmlns:a16="http://schemas.microsoft.com/office/drawing/2014/main" val="961819867"/>
                  </a:ext>
                </a:extLst>
              </a:tr>
              <a:tr h="573795">
                <a:tc>
                  <a:txBody>
                    <a:bodyPr/>
                    <a:lstStyle/>
                    <a:p>
                      <a:r>
                        <a:rPr lang="en-US" sz="1600" dirty="0"/>
                        <a:t>2017</a:t>
                      </a:r>
                    </a:p>
                  </a:txBody>
                  <a:tcPr/>
                </a:tc>
                <a:tc>
                  <a:txBody>
                    <a:bodyPr/>
                    <a:lstStyle/>
                    <a:p>
                      <a:r>
                        <a:rPr lang="en-US" sz="1600" b="0" i="0" u="none" strike="noStrike" kern="1200" baseline="0" dirty="0">
                          <a:solidFill>
                            <a:schemeClr val="dk1"/>
                          </a:solidFill>
                          <a:latin typeface="+mn-lt"/>
                          <a:ea typeface="+mn-ea"/>
                          <a:cs typeface="+mn-cs"/>
                        </a:rPr>
                        <a:t>Hosted Basic Fire Officer Class – Graduated 16 students (9 Falmouth Fire Officers)</a:t>
                      </a:r>
                      <a:endParaRPr lang="en-US" sz="1400" dirty="0"/>
                    </a:p>
                  </a:txBody>
                  <a:tcPr/>
                </a:tc>
                <a:tc>
                  <a:txBody>
                    <a:bodyPr/>
                    <a:lstStyle/>
                    <a:p>
                      <a:pPr algn="ctr"/>
                      <a:r>
                        <a:rPr lang="en-US" sz="1600" dirty="0"/>
                        <a:t>4</a:t>
                      </a:r>
                    </a:p>
                  </a:txBody>
                  <a:tcPr/>
                </a:tc>
                <a:tc>
                  <a:txBody>
                    <a:bodyPr/>
                    <a:lstStyle/>
                    <a:p>
                      <a:pPr algn="ctr"/>
                      <a:r>
                        <a:rPr lang="en-US" sz="1600" dirty="0"/>
                        <a:t>10.3</a:t>
                      </a:r>
                    </a:p>
                  </a:txBody>
                  <a:tcPr/>
                </a:tc>
                <a:tc>
                  <a:txBody>
                    <a:bodyPr/>
                    <a:lstStyle/>
                    <a:p>
                      <a:pPr algn="ctr"/>
                      <a:r>
                        <a:rPr lang="en-US" sz="1600" dirty="0"/>
                        <a:t>14.3</a:t>
                      </a:r>
                    </a:p>
                  </a:txBody>
                  <a:tcPr/>
                </a:tc>
                <a:extLst>
                  <a:ext uri="{0D108BD9-81ED-4DB2-BD59-A6C34878D82A}">
                    <a16:rowId xmlns:a16="http://schemas.microsoft.com/office/drawing/2014/main" val="3621412230"/>
                  </a:ext>
                </a:extLst>
              </a:tr>
              <a:tr h="573795">
                <a:tc>
                  <a:txBody>
                    <a:bodyPr/>
                    <a:lstStyle/>
                    <a:p>
                      <a:r>
                        <a:rPr lang="en-US" sz="1600" dirty="0"/>
                        <a:t>2018</a:t>
                      </a:r>
                    </a:p>
                  </a:txBody>
                  <a:tcPr/>
                </a:tc>
                <a:tc>
                  <a:txBody>
                    <a:bodyPr/>
                    <a:lstStyle/>
                    <a:p>
                      <a:r>
                        <a:rPr lang="en-US" sz="1600" b="0" i="0" u="none" strike="noStrike" kern="1200" baseline="0" dirty="0">
                          <a:solidFill>
                            <a:schemeClr val="dk1"/>
                          </a:solidFill>
                          <a:latin typeface="+mn-lt"/>
                          <a:ea typeface="+mn-ea"/>
                          <a:cs typeface="+mn-cs"/>
                        </a:rPr>
                        <a:t>Labor Day membership drive at Foreside Station</a:t>
                      </a:r>
                      <a:endParaRPr lang="en-US" sz="1400" dirty="0"/>
                    </a:p>
                  </a:txBody>
                  <a:tcPr/>
                </a:tc>
                <a:tc>
                  <a:txBody>
                    <a:bodyPr/>
                    <a:lstStyle/>
                    <a:p>
                      <a:pPr algn="ctr"/>
                      <a:r>
                        <a:rPr lang="en-US" sz="1600" dirty="0"/>
                        <a:t>4</a:t>
                      </a:r>
                    </a:p>
                  </a:txBody>
                  <a:tcPr/>
                </a:tc>
                <a:tc>
                  <a:txBody>
                    <a:bodyPr/>
                    <a:lstStyle/>
                    <a:p>
                      <a:pPr algn="ctr"/>
                      <a:r>
                        <a:rPr lang="en-US" sz="1600" dirty="0"/>
                        <a:t>10.3</a:t>
                      </a:r>
                    </a:p>
                  </a:txBody>
                  <a:tcPr/>
                </a:tc>
                <a:tc>
                  <a:txBody>
                    <a:bodyPr/>
                    <a:lstStyle/>
                    <a:p>
                      <a:pPr algn="ctr"/>
                      <a:r>
                        <a:rPr lang="en-US" sz="1600" dirty="0"/>
                        <a:t>14.3</a:t>
                      </a:r>
                    </a:p>
                  </a:txBody>
                  <a:tcPr/>
                </a:tc>
                <a:extLst>
                  <a:ext uri="{0D108BD9-81ED-4DB2-BD59-A6C34878D82A}">
                    <a16:rowId xmlns:a16="http://schemas.microsoft.com/office/drawing/2014/main" val="1247017290"/>
                  </a:ext>
                </a:extLst>
              </a:tr>
            </a:tbl>
          </a:graphicData>
        </a:graphic>
      </p:graphicFrame>
    </p:spTree>
    <p:extLst>
      <p:ext uri="{BB962C8B-B14F-4D97-AF65-F5344CB8AC3E}">
        <p14:creationId xmlns:p14="http://schemas.microsoft.com/office/powerpoint/2010/main" val="10836139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5791200" cy="609282"/>
          </a:xfrm>
        </p:spPr>
        <p:txBody>
          <a:bodyPr>
            <a:normAutofit/>
          </a:bodyPr>
          <a:lstStyle/>
          <a:p>
            <a:r>
              <a:rPr lang="en-US" sz="2400" dirty="0"/>
              <a:t>Staffing timeline</a:t>
            </a:r>
          </a:p>
        </p:txBody>
      </p:sp>
      <p:graphicFrame>
        <p:nvGraphicFramePr>
          <p:cNvPr id="5" name="Table 5">
            <a:extLst>
              <a:ext uri="{FF2B5EF4-FFF2-40B4-BE49-F238E27FC236}">
                <a16:creationId xmlns:a16="http://schemas.microsoft.com/office/drawing/2014/main" id="{0AD54816-2F13-448B-A161-E0E6349EC63F}"/>
              </a:ext>
            </a:extLst>
          </p:cNvPr>
          <p:cNvGraphicFramePr>
            <a:graphicFrameLocks noGrp="1"/>
          </p:cNvGraphicFramePr>
          <p:nvPr>
            <p:extLst>
              <p:ext uri="{D42A27DB-BD31-4B8C-83A1-F6EECF244321}">
                <p14:modId xmlns:p14="http://schemas.microsoft.com/office/powerpoint/2010/main" val="2893693744"/>
              </p:ext>
            </p:extLst>
          </p:nvPr>
        </p:nvGraphicFramePr>
        <p:xfrm>
          <a:off x="304801" y="914400"/>
          <a:ext cx="8458200" cy="5486400"/>
        </p:xfrm>
        <a:graphic>
          <a:graphicData uri="http://schemas.openxmlformats.org/drawingml/2006/table">
            <a:tbl>
              <a:tblPr firstRow="1" bandRow="1">
                <a:tableStyleId>{5C22544A-7EE6-4342-B048-85BDC9FD1C3A}</a:tableStyleId>
              </a:tblPr>
              <a:tblGrid>
                <a:gridCol w="861483">
                  <a:extLst>
                    <a:ext uri="{9D8B030D-6E8A-4147-A177-3AD203B41FA5}">
                      <a16:colId xmlns:a16="http://schemas.microsoft.com/office/drawing/2014/main" val="1637584772"/>
                    </a:ext>
                  </a:extLst>
                </a:gridCol>
                <a:gridCol w="5101587">
                  <a:extLst>
                    <a:ext uri="{9D8B030D-6E8A-4147-A177-3AD203B41FA5}">
                      <a16:colId xmlns:a16="http://schemas.microsoft.com/office/drawing/2014/main" val="2819292732"/>
                    </a:ext>
                  </a:extLst>
                </a:gridCol>
                <a:gridCol w="862131">
                  <a:extLst>
                    <a:ext uri="{9D8B030D-6E8A-4147-A177-3AD203B41FA5}">
                      <a16:colId xmlns:a16="http://schemas.microsoft.com/office/drawing/2014/main" val="3180728979"/>
                    </a:ext>
                  </a:extLst>
                </a:gridCol>
                <a:gridCol w="771516">
                  <a:extLst>
                    <a:ext uri="{9D8B030D-6E8A-4147-A177-3AD203B41FA5}">
                      <a16:colId xmlns:a16="http://schemas.microsoft.com/office/drawing/2014/main" val="49421495"/>
                    </a:ext>
                  </a:extLst>
                </a:gridCol>
                <a:gridCol w="861483">
                  <a:extLst>
                    <a:ext uri="{9D8B030D-6E8A-4147-A177-3AD203B41FA5}">
                      <a16:colId xmlns:a16="http://schemas.microsoft.com/office/drawing/2014/main" val="3263693878"/>
                    </a:ext>
                  </a:extLst>
                </a:gridCol>
              </a:tblGrid>
              <a:tr h="698269">
                <a:tc>
                  <a:txBody>
                    <a:bodyPr/>
                    <a:lstStyle/>
                    <a:p>
                      <a:pPr algn="ctr"/>
                      <a:r>
                        <a:rPr lang="en-US" dirty="0"/>
                        <a:t>Year</a:t>
                      </a:r>
                    </a:p>
                  </a:txBody>
                  <a:tcPr/>
                </a:tc>
                <a:tc>
                  <a:txBody>
                    <a:bodyPr/>
                    <a:lstStyle/>
                    <a:p>
                      <a:r>
                        <a:rPr lang="en-US" dirty="0"/>
                        <a:t>Event</a:t>
                      </a:r>
                    </a:p>
                  </a:txBody>
                  <a:tcPr/>
                </a:tc>
                <a:tc>
                  <a:txBody>
                    <a:bodyPr/>
                    <a:lstStyle/>
                    <a:p>
                      <a:pPr algn="ctr"/>
                      <a:r>
                        <a:rPr lang="en-US" dirty="0"/>
                        <a:t>FT</a:t>
                      </a:r>
                    </a:p>
                  </a:txBody>
                  <a:tcPr/>
                </a:tc>
                <a:tc>
                  <a:txBody>
                    <a:bodyPr/>
                    <a:lstStyle/>
                    <a:p>
                      <a:pPr algn="ctr"/>
                      <a:r>
                        <a:rPr lang="en-US" dirty="0"/>
                        <a:t>PT (FTE)</a:t>
                      </a:r>
                    </a:p>
                  </a:txBody>
                  <a:tcPr/>
                </a:tc>
                <a:tc>
                  <a:txBody>
                    <a:bodyPr/>
                    <a:lstStyle/>
                    <a:p>
                      <a:pPr algn="ctr"/>
                      <a:r>
                        <a:rPr lang="en-US" dirty="0"/>
                        <a:t>Total FTE</a:t>
                      </a:r>
                    </a:p>
                  </a:txBody>
                  <a:tcPr/>
                </a:tc>
                <a:extLst>
                  <a:ext uri="{0D108BD9-81ED-4DB2-BD59-A6C34878D82A}">
                    <a16:rowId xmlns:a16="http://schemas.microsoft.com/office/drawing/2014/main" val="495622206"/>
                  </a:ext>
                </a:extLst>
              </a:tr>
              <a:tr h="1163782">
                <a:tc>
                  <a:txBody>
                    <a:bodyPr/>
                    <a:lstStyle/>
                    <a:p>
                      <a:r>
                        <a:rPr lang="en-US" sz="1600" dirty="0"/>
                        <a:t>2019</a:t>
                      </a:r>
                    </a:p>
                  </a:txBody>
                  <a:tcPr/>
                </a:tc>
                <a:tc>
                  <a:txBody>
                    <a:bodyPr/>
                    <a:lstStyle/>
                    <a:p>
                      <a:r>
                        <a:rPr lang="en-US" sz="1600" b="0" i="0" u="none" strike="noStrike" kern="1200" baseline="0" dirty="0">
                          <a:solidFill>
                            <a:schemeClr val="dk1"/>
                          </a:solidFill>
                          <a:latin typeface="+mn-lt"/>
                          <a:ea typeface="+mn-ea"/>
                          <a:cs typeface="+mn-cs"/>
                        </a:rPr>
                        <a:t>Added FT EMA Captain position.  The 3 former part-time EMA Planners no longer able to provide hours.  EMA Captain to ramp up outreach in community through pre-plans and inspections.</a:t>
                      </a:r>
                      <a:endParaRPr lang="en-US" sz="1200" dirty="0"/>
                    </a:p>
                  </a:txBody>
                  <a:tcPr/>
                </a:tc>
                <a:tc>
                  <a:txBody>
                    <a:bodyPr/>
                    <a:lstStyle/>
                    <a:p>
                      <a:pPr algn="ctr"/>
                      <a:r>
                        <a:rPr lang="en-US" sz="1600" dirty="0"/>
                        <a:t>5</a:t>
                      </a:r>
                    </a:p>
                  </a:txBody>
                  <a:tcPr/>
                </a:tc>
                <a:tc>
                  <a:txBody>
                    <a:bodyPr/>
                    <a:lstStyle/>
                    <a:p>
                      <a:pPr algn="ctr"/>
                      <a:r>
                        <a:rPr lang="en-US" sz="1600" dirty="0"/>
                        <a:t>9.7</a:t>
                      </a:r>
                    </a:p>
                  </a:txBody>
                  <a:tcPr/>
                </a:tc>
                <a:tc>
                  <a:txBody>
                    <a:bodyPr/>
                    <a:lstStyle/>
                    <a:p>
                      <a:pPr algn="ctr"/>
                      <a:r>
                        <a:rPr lang="en-US" sz="1600" dirty="0"/>
                        <a:t>14.7</a:t>
                      </a:r>
                    </a:p>
                  </a:txBody>
                  <a:tcPr/>
                </a:tc>
                <a:extLst>
                  <a:ext uri="{0D108BD9-81ED-4DB2-BD59-A6C34878D82A}">
                    <a16:rowId xmlns:a16="http://schemas.microsoft.com/office/drawing/2014/main" val="1079426328"/>
                  </a:ext>
                </a:extLst>
              </a:tr>
              <a:tr h="1429789">
                <a:tc>
                  <a:txBody>
                    <a:bodyPr/>
                    <a:lstStyle/>
                    <a:p>
                      <a:r>
                        <a:rPr lang="en-US" sz="1600" dirty="0"/>
                        <a:t>2019</a:t>
                      </a:r>
                    </a:p>
                  </a:txBody>
                  <a:tcPr/>
                </a:tc>
                <a:tc>
                  <a:txBody>
                    <a:bodyPr/>
                    <a:lstStyle/>
                    <a:p>
                      <a:r>
                        <a:rPr lang="en-US" sz="1600" b="0" i="0" u="none" strike="noStrike" kern="1200" baseline="0" dirty="0">
                          <a:solidFill>
                            <a:schemeClr val="dk1"/>
                          </a:solidFill>
                          <a:latin typeface="+mn-lt"/>
                          <a:ea typeface="+mn-ea"/>
                          <a:cs typeface="+mn-cs"/>
                        </a:rPr>
                        <a:t>Added FT FF/EMT/Driver on Monday through Friday from 7 am to 4 pm. Focus is operating Engine 2 and Ambulance 3. While not on calls this position performs equipment and station maintenance and helps coordinate truck maintenance.</a:t>
                      </a:r>
                      <a:endParaRPr lang="en-US" sz="1400" dirty="0"/>
                    </a:p>
                  </a:txBody>
                  <a:tcPr/>
                </a:tc>
                <a:tc>
                  <a:txBody>
                    <a:bodyPr/>
                    <a:lstStyle/>
                    <a:p>
                      <a:pPr algn="ctr"/>
                      <a:r>
                        <a:rPr lang="en-US" sz="1600" dirty="0"/>
                        <a:t>6</a:t>
                      </a:r>
                    </a:p>
                  </a:txBody>
                  <a:tcPr/>
                </a:tc>
                <a:tc>
                  <a:txBody>
                    <a:bodyPr/>
                    <a:lstStyle/>
                    <a:p>
                      <a:pPr algn="ctr"/>
                      <a:r>
                        <a:rPr lang="en-US" sz="1600" dirty="0"/>
                        <a:t>9.7</a:t>
                      </a:r>
                    </a:p>
                  </a:txBody>
                  <a:tcPr/>
                </a:tc>
                <a:tc>
                  <a:txBody>
                    <a:bodyPr/>
                    <a:lstStyle/>
                    <a:p>
                      <a:pPr algn="ctr"/>
                      <a:r>
                        <a:rPr lang="en-US" sz="1600" dirty="0"/>
                        <a:t>15.7</a:t>
                      </a:r>
                    </a:p>
                  </a:txBody>
                  <a:tcPr/>
                </a:tc>
                <a:extLst>
                  <a:ext uri="{0D108BD9-81ED-4DB2-BD59-A6C34878D82A}">
                    <a16:rowId xmlns:a16="http://schemas.microsoft.com/office/drawing/2014/main" val="2801165664"/>
                  </a:ext>
                </a:extLst>
              </a:tr>
              <a:tr h="399011">
                <a:tc>
                  <a:txBody>
                    <a:bodyPr/>
                    <a:lstStyle/>
                    <a:p>
                      <a:r>
                        <a:rPr lang="en-US" sz="1600" dirty="0"/>
                        <a:t>2019</a:t>
                      </a:r>
                    </a:p>
                  </a:txBody>
                  <a:tcPr/>
                </a:tc>
                <a:tc>
                  <a:txBody>
                    <a:bodyPr/>
                    <a:lstStyle/>
                    <a:p>
                      <a:r>
                        <a:rPr lang="en-US" sz="1600" dirty="0"/>
                        <a:t>Membership drive at West Station. </a:t>
                      </a:r>
                    </a:p>
                  </a:txBody>
                  <a:tcPr/>
                </a:tc>
                <a:tc>
                  <a:txBody>
                    <a:bodyPr/>
                    <a:lstStyle/>
                    <a:p>
                      <a:pPr algn="ctr"/>
                      <a:r>
                        <a:rPr lang="en-US" sz="1600" dirty="0"/>
                        <a:t>6</a:t>
                      </a:r>
                    </a:p>
                  </a:txBody>
                  <a:tcPr/>
                </a:tc>
                <a:tc>
                  <a:txBody>
                    <a:bodyPr/>
                    <a:lstStyle/>
                    <a:p>
                      <a:pPr algn="ctr"/>
                      <a:r>
                        <a:rPr lang="en-US" sz="1600" dirty="0"/>
                        <a:t>9.7</a:t>
                      </a:r>
                    </a:p>
                  </a:txBody>
                  <a:tcPr/>
                </a:tc>
                <a:tc>
                  <a:txBody>
                    <a:bodyPr/>
                    <a:lstStyle/>
                    <a:p>
                      <a:pPr algn="ctr"/>
                      <a:r>
                        <a:rPr lang="en-US" sz="1600" dirty="0"/>
                        <a:t>15.7</a:t>
                      </a:r>
                    </a:p>
                  </a:txBody>
                  <a:tcPr/>
                </a:tc>
                <a:extLst>
                  <a:ext uri="{0D108BD9-81ED-4DB2-BD59-A6C34878D82A}">
                    <a16:rowId xmlns:a16="http://schemas.microsoft.com/office/drawing/2014/main" val="958774799"/>
                  </a:ext>
                </a:extLst>
              </a:tr>
              <a:tr h="631767">
                <a:tc>
                  <a:txBody>
                    <a:bodyPr/>
                    <a:lstStyle/>
                    <a:p>
                      <a:r>
                        <a:rPr lang="en-US" sz="1600" dirty="0"/>
                        <a:t>2019</a:t>
                      </a:r>
                    </a:p>
                  </a:txBody>
                  <a:tcPr/>
                </a:tc>
                <a:tc>
                  <a:txBody>
                    <a:bodyPr/>
                    <a:lstStyle/>
                    <a:p>
                      <a:r>
                        <a:rPr lang="en-US" sz="1600" b="0" i="0" u="none" strike="noStrike" kern="1200" baseline="0" dirty="0">
                          <a:solidFill>
                            <a:schemeClr val="dk1"/>
                          </a:solidFill>
                          <a:latin typeface="+mn-lt"/>
                          <a:ea typeface="+mn-ea"/>
                          <a:cs typeface="+mn-cs"/>
                        </a:rPr>
                        <a:t>Hosted Advanced Fire Officer Class – Graduated 16 students (4 Falmouth Fire Officers)</a:t>
                      </a:r>
                      <a:endParaRPr lang="en-US" sz="1400" dirty="0"/>
                    </a:p>
                  </a:txBody>
                  <a:tcPr/>
                </a:tc>
                <a:tc>
                  <a:txBody>
                    <a:bodyPr/>
                    <a:lstStyle/>
                    <a:p>
                      <a:pPr algn="ctr"/>
                      <a:r>
                        <a:rPr lang="en-US" sz="1600" dirty="0"/>
                        <a:t>6</a:t>
                      </a:r>
                    </a:p>
                  </a:txBody>
                  <a:tcPr/>
                </a:tc>
                <a:tc>
                  <a:txBody>
                    <a:bodyPr/>
                    <a:lstStyle/>
                    <a:p>
                      <a:pPr algn="ctr"/>
                      <a:r>
                        <a:rPr lang="en-US" sz="1600" dirty="0"/>
                        <a:t>9.7</a:t>
                      </a:r>
                    </a:p>
                  </a:txBody>
                  <a:tcPr/>
                </a:tc>
                <a:tc>
                  <a:txBody>
                    <a:bodyPr/>
                    <a:lstStyle/>
                    <a:p>
                      <a:pPr algn="ctr"/>
                      <a:r>
                        <a:rPr lang="en-US" sz="1600" dirty="0"/>
                        <a:t>15.7</a:t>
                      </a:r>
                    </a:p>
                  </a:txBody>
                  <a:tcPr/>
                </a:tc>
                <a:extLst>
                  <a:ext uri="{0D108BD9-81ED-4DB2-BD59-A6C34878D82A}">
                    <a16:rowId xmlns:a16="http://schemas.microsoft.com/office/drawing/2014/main" val="4255350688"/>
                  </a:ext>
                </a:extLst>
              </a:tr>
              <a:tr h="1163782">
                <a:tc>
                  <a:txBody>
                    <a:bodyPr/>
                    <a:lstStyle/>
                    <a:p>
                      <a:r>
                        <a:rPr lang="en-US" sz="1600" dirty="0"/>
                        <a:t>2019</a:t>
                      </a:r>
                    </a:p>
                  </a:txBody>
                  <a:tcPr/>
                </a:tc>
                <a:tc>
                  <a:txBody>
                    <a:bodyPr/>
                    <a:lstStyle/>
                    <a:p>
                      <a:r>
                        <a:rPr lang="en-US" sz="1600" b="0" i="0" u="none" strike="noStrike" kern="1200" baseline="0" dirty="0">
                          <a:solidFill>
                            <a:schemeClr val="dk1"/>
                          </a:solidFill>
                          <a:latin typeface="+mn-lt"/>
                          <a:ea typeface="+mn-ea"/>
                          <a:cs typeface="+mn-cs"/>
                        </a:rPr>
                        <a:t>Awarded bid to produce staffing study to Criterion Associates to help understand staffing needs, station placements, and project future staffing needs for next 20 years.</a:t>
                      </a:r>
                      <a:endParaRPr lang="en-US" sz="1200" dirty="0"/>
                    </a:p>
                  </a:txBody>
                  <a:tcPr/>
                </a:tc>
                <a:tc>
                  <a:txBody>
                    <a:bodyPr/>
                    <a:lstStyle/>
                    <a:p>
                      <a:pPr algn="ctr"/>
                      <a:r>
                        <a:rPr lang="en-US" sz="1600" dirty="0"/>
                        <a:t>6</a:t>
                      </a:r>
                    </a:p>
                  </a:txBody>
                  <a:tcPr/>
                </a:tc>
                <a:tc>
                  <a:txBody>
                    <a:bodyPr/>
                    <a:lstStyle/>
                    <a:p>
                      <a:pPr algn="ctr"/>
                      <a:r>
                        <a:rPr lang="en-US" sz="1600" dirty="0"/>
                        <a:t>9.7</a:t>
                      </a:r>
                    </a:p>
                  </a:txBody>
                  <a:tcPr/>
                </a:tc>
                <a:tc>
                  <a:txBody>
                    <a:bodyPr/>
                    <a:lstStyle/>
                    <a:p>
                      <a:pPr algn="ctr"/>
                      <a:r>
                        <a:rPr lang="en-US" sz="1600" dirty="0"/>
                        <a:t>15.7</a:t>
                      </a:r>
                    </a:p>
                  </a:txBody>
                  <a:tcPr/>
                </a:tc>
                <a:extLst>
                  <a:ext uri="{0D108BD9-81ED-4DB2-BD59-A6C34878D82A}">
                    <a16:rowId xmlns:a16="http://schemas.microsoft.com/office/drawing/2014/main" val="2669882639"/>
                  </a:ext>
                </a:extLst>
              </a:tr>
            </a:tbl>
          </a:graphicData>
        </a:graphic>
      </p:graphicFrame>
    </p:spTree>
    <p:extLst>
      <p:ext uri="{BB962C8B-B14F-4D97-AF65-F5344CB8AC3E}">
        <p14:creationId xmlns:p14="http://schemas.microsoft.com/office/powerpoint/2010/main" val="4170807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29768" y="0"/>
            <a:ext cx="5791200" cy="838200"/>
          </a:xfrm>
        </p:spPr>
        <p:txBody>
          <a:bodyPr>
            <a:normAutofit/>
          </a:bodyPr>
          <a:lstStyle/>
          <a:p>
            <a:r>
              <a:rPr lang="en-US" sz="2400" dirty="0"/>
              <a:t>Questions?</a:t>
            </a:r>
          </a:p>
        </p:txBody>
      </p:sp>
      <p:sp>
        <p:nvSpPr>
          <p:cNvPr id="4" name="Rectangle 3">
            <a:extLst>
              <a:ext uri="{FF2B5EF4-FFF2-40B4-BE49-F238E27FC236}">
                <a16:creationId xmlns:a16="http://schemas.microsoft.com/office/drawing/2014/main" id="{CDC5EC9E-A894-4002-913D-4E3F69A3A6B9}"/>
              </a:ext>
            </a:extLst>
          </p:cNvPr>
          <p:cNvSpPr/>
          <p:nvPr/>
        </p:nvSpPr>
        <p:spPr>
          <a:xfrm>
            <a:off x="457200" y="1676400"/>
            <a:ext cx="7848600" cy="2769284"/>
          </a:xfrm>
          <a:prstGeom prst="rect">
            <a:avLst/>
          </a:prstGeom>
        </p:spPr>
        <p:txBody>
          <a:bodyPr wrap="square">
            <a:spAutoFit/>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Thank you,</a:t>
            </a: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Chief Howard Rice, Jr.</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8 Bucknam Road</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Falmouth, ME 04105</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hlinkClick r:id="rId2"/>
              </a:rPr>
              <a:t>hrice@falmouthme.org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(207) 781-2610</a:t>
            </a:r>
          </a:p>
        </p:txBody>
      </p:sp>
      <p:pic>
        <p:nvPicPr>
          <p:cNvPr id="5" name="Picture 4">
            <a:extLst>
              <a:ext uri="{FF2B5EF4-FFF2-40B4-BE49-F238E27FC236}">
                <a16:creationId xmlns:a16="http://schemas.microsoft.com/office/drawing/2014/main" id="{79528343-389C-44D2-AA90-0136E1BA8D1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029200" y="2590800"/>
            <a:ext cx="2781300" cy="3208281"/>
          </a:xfrm>
          <a:prstGeom prst="rect">
            <a:avLst/>
          </a:prstGeom>
        </p:spPr>
      </p:pic>
    </p:spTree>
    <p:extLst>
      <p:ext uri="{BB962C8B-B14F-4D97-AF65-F5344CB8AC3E}">
        <p14:creationId xmlns:p14="http://schemas.microsoft.com/office/powerpoint/2010/main" val="33136625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6934200" cy="990282"/>
          </a:xfrm>
        </p:spPr>
        <p:txBody>
          <a:bodyPr/>
          <a:lstStyle/>
          <a:p>
            <a:pPr eaLnBrk="1" hangingPunct="1"/>
            <a:r>
              <a:rPr lang="en-US" dirty="0"/>
              <a:t>FALMOUTH FIRE-EMS</a:t>
            </a:r>
          </a:p>
        </p:txBody>
      </p:sp>
      <p:sp>
        <p:nvSpPr>
          <p:cNvPr id="4" name="Content Placeholder 3"/>
          <p:cNvSpPr>
            <a:spLocks noGrp="1"/>
          </p:cNvSpPr>
          <p:nvPr>
            <p:ph sz="half" idx="1"/>
          </p:nvPr>
        </p:nvSpPr>
        <p:spPr>
          <a:xfrm>
            <a:off x="298269" y="1615442"/>
            <a:ext cx="7550331" cy="4556758"/>
          </a:xfrm>
        </p:spPr>
        <p:txBody>
          <a:bodyPr>
            <a:normAutofit/>
          </a:bodyPr>
          <a:lstStyle/>
          <a:p>
            <a:pPr marL="342900" indent="-342900">
              <a:buFont typeface="Arial" panose="020B0604020202020204" pitchFamily="34" charset="0"/>
              <a:buChar char="•"/>
            </a:pPr>
            <a:r>
              <a:rPr lang="en-US" sz="2000" b="0" dirty="0">
                <a:latin typeface="Calibri" panose="020F0502020204030204" pitchFamily="34" charset="0"/>
                <a:cs typeface="Calibri" panose="020F0502020204030204" pitchFamily="34" charset="0"/>
              </a:rPr>
              <a:t>In July 2019, the Town issued an RFP for </a:t>
            </a:r>
            <a:r>
              <a:rPr lang="en-US" sz="2000" dirty="0">
                <a:latin typeface="Calibri" panose="020F0502020204030204" pitchFamily="34" charset="0"/>
                <a:cs typeface="Calibri" panose="020F0502020204030204" pitchFamily="34" charset="0"/>
              </a:rPr>
              <a:t>a study of current and future Falmouth Fire-EMS Department staffing needs</a:t>
            </a:r>
            <a:r>
              <a:rPr lang="en-US" sz="2000" b="0" dirty="0">
                <a:latin typeface="Calibri" panose="020F0502020204030204" pitchFamily="34" charset="0"/>
                <a:cs typeface="Calibri" panose="020F0502020204030204" pitchFamily="34" charset="0"/>
              </a:rPr>
              <a:t>. The goal of the study is to determine the adequacy of current staffing and future needs for full-time, per-diem members (part-time), and paid-on-call. </a:t>
            </a:r>
          </a:p>
          <a:p>
            <a:pPr marL="342900" indent="-342900">
              <a:buFont typeface="Arial" panose="020B0604020202020204" pitchFamily="34" charset="0"/>
              <a:buChar char="•"/>
            </a:pPr>
            <a:r>
              <a:rPr lang="en-US" sz="2000" b="0" dirty="0">
                <a:latin typeface="Calibri" panose="020F0502020204030204" pitchFamily="34" charset="0"/>
                <a:cs typeface="Calibri" panose="020F0502020204030204" pitchFamily="34" charset="0"/>
              </a:rPr>
              <a:t>Town staff reviewed the four firms who submitted proposals and selected Criterion and Associates to conduct the study. </a:t>
            </a:r>
          </a:p>
          <a:p>
            <a:pPr marL="342900" indent="-342900">
              <a:buFont typeface="Arial" panose="020B0604020202020204" pitchFamily="34" charset="0"/>
              <a:buChar char="•"/>
            </a:pPr>
            <a:r>
              <a:rPr lang="en-US" sz="2000" b="0" dirty="0">
                <a:latin typeface="Calibri" panose="020F0502020204030204" pitchFamily="34" charset="0"/>
                <a:cs typeface="Calibri" panose="020F0502020204030204" pitchFamily="34" charset="0"/>
              </a:rPr>
              <a:t>The Fire-EMS staffing study is expected to be submitted soon and staff is preparing to present it to the Town Council at their February 10, 2020 meeting.</a:t>
            </a:r>
          </a:p>
          <a:p>
            <a:pPr marL="342900" indent="-342900">
              <a:buFont typeface="Arial" panose="020B0604020202020204" pitchFamily="34" charset="0"/>
              <a:buChar char="•"/>
            </a:pPr>
            <a:r>
              <a:rPr lang="en-US" sz="2000" b="0" dirty="0">
                <a:latin typeface="Calibri" panose="020F0502020204030204" pitchFamily="34" charset="0"/>
                <a:cs typeface="Calibri" panose="020F0502020204030204" pitchFamily="34" charset="0"/>
              </a:rPr>
              <a:t>In advance of that report, this presentation will </a:t>
            </a:r>
            <a:r>
              <a:rPr lang="en-US" sz="2000" dirty="0">
                <a:latin typeface="Calibri" panose="020F0502020204030204" pitchFamily="34" charset="0"/>
                <a:cs typeface="Calibri" panose="020F0502020204030204" pitchFamily="34" charset="0"/>
              </a:rPr>
              <a:t>review the Department’s current and past staffing structure and the related challenges facing the Department. </a:t>
            </a:r>
          </a:p>
          <a:p>
            <a:endParaRPr lang="en-US" sz="2000" dirty="0"/>
          </a:p>
        </p:txBody>
      </p:sp>
    </p:spTree>
    <p:extLst>
      <p:ext uri="{BB962C8B-B14F-4D97-AF65-F5344CB8AC3E}">
        <p14:creationId xmlns:p14="http://schemas.microsoft.com/office/powerpoint/2010/main" val="101326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6934200" cy="990282"/>
          </a:xfrm>
        </p:spPr>
        <p:txBody>
          <a:bodyPr/>
          <a:lstStyle/>
          <a:p>
            <a:pPr eaLnBrk="1" hangingPunct="1"/>
            <a:r>
              <a:rPr lang="en-US" dirty="0"/>
              <a:t>FALMOUTH FIRE-EMS</a:t>
            </a:r>
          </a:p>
        </p:txBody>
      </p:sp>
      <p:sp>
        <p:nvSpPr>
          <p:cNvPr id="4" name="Content Placeholder 3"/>
          <p:cNvSpPr>
            <a:spLocks noGrp="1"/>
          </p:cNvSpPr>
          <p:nvPr>
            <p:ph sz="half" idx="1"/>
          </p:nvPr>
        </p:nvSpPr>
        <p:spPr>
          <a:xfrm>
            <a:off x="298269" y="1615442"/>
            <a:ext cx="7550331" cy="3487781"/>
          </a:xfrm>
        </p:spPr>
        <p:txBody>
          <a:bodyPr>
            <a:normAutofit/>
          </a:bodyPr>
          <a:lstStyle/>
          <a:p>
            <a:endParaRPr lang="en-US" sz="2400" dirty="0"/>
          </a:p>
          <a:p>
            <a:r>
              <a:rPr lang="en-US" sz="2400" dirty="0"/>
              <a:t>The challenges are broken into 5 categories:</a:t>
            </a:r>
          </a:p>
          <a:p>
            <a:endParaRPr lang="en-US" sz="1000" dirty="0"/>
          </a:p>
          <a:p>
            <a:pPr marL="914400" lvl="1" indent="-457200">
              <a:buFont typeface="+mj-lt"/>
              <a:buAutoNum type="arabicPeriod"/>
            </a:pPr>
            <a:r>
              <a:rPr lang="en-US" sz="2000" dirty="0"/>
              <a:t>Call Volume has Increased Significantly</a:t>
            </a:r>
          </a:p>
          <a:p>
            <a:pPr marL="914400" lvl="1" indent="-457200">
              <a:buFont typeface="+mj-lt"/>
              <a:buAutoNum type="arabicPeriod"/>
            </a:pPr>
            <a:r>
              <a:rPr lang="en-US" sz="2000" dirty="0"/>
              <a:t>Availability of Call Members has Decreased </a:t>
            </a:r>
          </a:p>
          <a:p>
            <a:pPr marL="914400" lvl="1" indent="-457200">
              <a:buFont typeface="+mj-lt"/>
              <a:buAutoNum type="arabicPeriod"/>
            </a:pPr>
            <a:r>
              <a:rPr lang="en-US" sz="2000" dirty="0"/>
              <a:t>Adequate Number of Members are Needed to Respond</a:t>
            </a:r>
          </a:p>
          <a:p>
            <a:pPr marL="914400" lvl="1" indent="-457200">
              <a:buFont typeface="+mj-lt"/>
              <a:buAutoNum type="arabicPeriod"/>
            </a:pPr>
            <a:r>
              <a:rPr lang="en-US" sz="2000" dirty="0"/>
              <a:t>EMS Protocols have changed</a:t>
            </a:r>
          </a:p>
          <a:p>
            <a:pPr marL="914400" lvl="1" indent="-457200">
              <a:buFont typeface="+mj-lt"/>
              <a:buAutoNum type="arabicPeriod"/>
            </a:pPr>
            <a:r>
              <a:rPr lang="en-US" sz="2000" dirty="0"/>
              <a:t>On-duty Staff Perform many other Important Duties	</a:t>
            </a:r>
          </a:p>
          <a:p>
            <a:endParaRPr lang="en-US" sz="2000" dirty="0"/>
          </a:p>
        </p:txBody>
      </p:sp>
    </p:spTree>
    <p:extLst>
      <p:ext uri="{BB962C8B-B14F-4D97-AF65-F5344CB8AC3E}">
        <p14:creationId xmlns:p14="http://schemas.microsoft.com/office/powerpoint/2010/main" val="2290245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7772400" cy="609600"/>
          </a:xfrm>
        </p:spPr>
        <p:txBody>
          <a:bodyPr>
            <a:normAutofit fontScale="90000"/>
          </a:bodyPr>
          <a:lstStyle/>
          <a:p>
            <a:pPr eaLnBrk="1" hangingPunct="1"/>
            <a:r>
              <a:rPr lang="en-US" sz="2400" dirty="0"/>
              <a:t>Call Volume has Increased significantly</a:t>
            </a:r>
          </a:p>
        </p:txBody>
      </p:sp>
      <p:sp>
        <p:nvSpPr>
          <p:cNvPr id="6" name="Rectangle 1">
            <a:extLst>
              <a:ext uri="{FF2B5EF4-FFF2-40B4-BE49-F238E27FC236}">
                <a16:creationId xmlns:a16="http://schemas.microsoft.com/office/drawing/2014/main" id="{D6C6DCE4-C360-474F-88DE-83A3CF0DC5FD}"/>
              </a:ext>
            </a:extLst>
          </p:cNvPr>
          <p:cNvSpPr>
            <a:spLocks noChangeArrowheads="1"/>
          </p:cNvSpPr>
          <p:nvPr/>
        </p:nvSpPr>
        <p:spPr bwMode="auto">
          <a:xfrm>
            <a:off x="2514600" y="685800"/>
            <a:ext cx="3276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Falmouth Fire-EMS</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Incidents 2011-2019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8A36625D-4B90-480F-ACEC-8AE17BB53303}"/>
              </a:ext>
            </a:extLst>
          </p:cNvPr>
          <p:cNvGraphicFramePr>
            <a:graphicFrameLocks noGrp="1"/>
          </p:cNvGraphicFramePr>
          <p:nvPr>
            <p:extLst>
              <p:ext uri="{D42A27DB-BD31-4B8C-83A1-F6EECF244321}">
                <p14:modId xmlns:p14="http://schemas.microsoft.com/office/powerpoint/2010/main" val="2494063349"/>
              </p:ext>
            </p:extLst>
          </p:nvPr>
        </p:nvGraphicFramePr>
        <p:xfrm>
          <a:off x="761999" y="1516797"/>
          <a:ext cx="7010397" cy="4577326"/>
        </p:xfrm>
        <a:graphic>
          <a:graphicData uri="http://schemas.openxmlformats.org/drawingml/2006/table">
            <a:tbl>
              <a:tblPr/>
              <a:tblGrid>
                <a:gridCol w="3094245">
                  <a:extLst>
                    <a:ext uri="{9D8B030D-6E8A-4147-A177-3AD203B41FA5}">
                      <a16:colId xmlns:a16="http://schemas.microsoft.com/office/drawing/2014/main" val="1000976235"/>
                    </a:ext>
                  </a:extLst>
                </a:gridCol>
                <a:gridCol w="435128">
                  <a:extLst>
                    <a:ext uri="{9D8B030D-6E8A-4147-A177-3AD203B41FA5}">
                      <a16:colId xmlns:a16="http://schemas.microsoft.com/office/drawing/2014/main" val="2815812270"/>
                    </a:ext>
                  </a:extLst>
                </a:gridCol>
                <a:gridCol w="435128">
                  <a:extLst>
                    <a:ext uri="{9D8B030D-6E8A-4147-A177-3AD203B41FA5}">
                      <a16:colId xmlns:a16="http://schemas.microsoft.com/office/drawing/2014/main" val="3215947640"/>
                    </a:ext>
                  </a:extLst>
                </a:gridCol>
                <a:gridCol w="435128">
                  <a:extLst>
                    <a:ext uri="{9D8B030D-6E8A-4147-A177-3AD203B41FA5}">
                      <a16:colId xmlns:a16="http://schemas.microsoft.com/office/drawing/2014/main" val="1385156018"/>
                    </a:ext>
                  </a:extLst>
                </a:gridCol>
                <a:gridCol w="435128">
                  <a:extLst>
                    <a:ext uri="{9D8B030D-6E8A-4147-A177-3AD203B41FA5}">
                      <a16:colId xmlns:a16="http://schemas.microsoft.com/office/drawing/2014/main" val="645039831"/>
                    </a:ext>
                  </a:extLst>
                </a:gridCol>
                <a:gridCol w="435128">
                  <a:extLst>
                    <a:ext uri="{9D8B030D-6E8A-4147-A177-3AD203B41FA5}">
                      <a16:colId xmlns:a16="http://schemas.microsoft.com/office/drawing/2014/main" val="1849017585"/>
                    </a:ext>
                  </a:extLst>
                </a:gridCol>
                <a:gridCol w="435128">
                  <a:extLst>
                    <a:ext uri="{9D8B030D-6E8A-4147-A177-3AD203B41FA5}">
                      <a16:colId xmlns:a16="http://schemas.microsoft.com/office/drawing/2014/main" val="1178156325"/>
                    </a:ext>
                  </a:extLst>
                </a:gridCol>
                <a:gridCol w="435128">
                  <a:extLst>
                    <a:ext uri="{9D8B030D-6E8A-4147-A177-3AD203B41FA5}">
                      <a16:colId xmlns:a16="http://schemas.microsoft.com/office/drawing/2014/main" val="2686002050"/>
                    </a:ext>
                  </a:extLst>
                </a:gridCol>
                <a:gridCol w="435128">
                  <a:extLst>
                    <a:ext uri="{9D8B030D-6E8A-4147-A177-3AD203B41FA5}">
                      <a16:colId xmlns:a16="http://schemas.microsoft.com/office/drawing/2014/main" val="2613381553"/>
                    </a:ext>
                  </a:extLst>
                </a:gridCol>
                <a:gridCol w="435128">
                  <a:extLst>
                    <a:ext uri="{9D8B030D-6E8A-4147-A177-3AD203B41FA5}">
                      <a16:colId xmlns:a16="http://schemas.microsoft.com/office/drawing/2014/main" val="3872971986"/>
                    </a:ext>
                  </a:extLst>
                </a:gridCol>
              </a:tblGrid>
              <a:tr h="169985">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Type of Incident</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2011</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2012</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2013</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2014</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2015</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2016</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2017</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2018</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1" i="0" u="none" strike="noStrike" dirty="0">
                          <a:solidFill>
                            <a:srgbClr val="000000"/>
                          </a:solidFill>
                          <a:effectLst/>
                          <a:latin typeface="Calibri" panose="020F0502020204030204" pitchFamily="34" charset="0"/>
                          <a:cs typeface="Arial" panose="020B0604020202020204" pitchFamily="34" charset="0"/>
                        </a:rPr>
                        <a:t>2019</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67399575"/>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Building Fire</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6</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6</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12095803"/>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Electrical Fire</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26565579"/>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Chimney Fire</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37678362"/>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Cooking Fire</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74871709"/>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Fuel Boiler Malfunction</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7</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85197708"/>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Vehicle Fire</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12158931"/>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Smoke Investigation</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44</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21</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17661655"/>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Brush Fire</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82717948"/>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Unauthorized Burning</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8</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02789137"/>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Power Lines Down</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67518227"/>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Fire Alarm / Detector / Sprinkler Activation</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165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172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184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237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202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175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179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190</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427113"/>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Carbon Monoxide Alarms</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03079730"/>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Emergency Medical Services</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1022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967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1072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1063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1246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1181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1308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1254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1395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33316231"/>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Motor Vehicle Crashes</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137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92422522"/>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Rescue Other – Animal, Elevator, etc.</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12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64709790"/>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Hazardous Materials – Fuel Spills &amp; Leaks</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06379791"/>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Assist Other Agency</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12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71872844"/>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Good Intent Call / Public Assist</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10592036"/>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False Alarm</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05033386"/>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Cover Assignment</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20</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9455674"/>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Coverage at Sporting Events</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18</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24</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46493544"/>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Weather Related</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7</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84463141"/>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Inspections – Occupancy, Woodstove, Fire Alarm, etc.</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19</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6</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46312693"/>
                  </a:ext>
                </a:extLst>
              </a:tr>
              <a:tr h="169985">
                <a:tc>
                  <a:txBody>
                    <a:bodyPr/>
                    <a:lstStyle/>
                    <a:p>
                      <a:pPr algn="l" fontAlgn="b"/>
                      <a:r>
                        <a:rPr lang="en-US" sz="1100" b="0" i="0" u="none" strike="noStrike" dirty="0">
                          <a:solidFill>
                            <a:srgbClr val="000000"/>
                          </a:solidFill>
                          <a:effectLst/>
                          <a:latin typeface="Calibri" panose="020F0502020204030204" pitchFamily="34" charset="0"/>
                          <a:cs typeface="Arial" panose="020B0604020202020204" pitchFamily="34" charset="0"/>
                        </a:rPr>
                        <a:t>Prevention – Pre-plans, Detector Installs, EMA, etc.</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34</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113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82</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43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55</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cs typeface="Arial" panose="020B0604020202020204" pitchFamily="34" charset="0"/>
                        </a:rPr>
                        <a:t>23</a:t>
                      </a:r>
                      <a:endParaRPr lang="en-US" sz="1100" b="0"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05916732"/>
                  </a:ext>
                </a:extLst>
              </a:tr>
              <a:tr h="169985">
                <a:tc>
                  <a:txBody>
                    <a:bodyPr/>
                    <a:lstStyle/>
                    <a:p>
                      <a:pPr algn="l" fontAlgn="b"/>
                      <a:r>
                        <a:rPr lang="en-US" sz="1100" b="1" i="0" u="none" strike="noStrike" dirty="0">
                          <a:solidFill>
                            <a:srgbClr val="000000"/>
                          </a:solidFill>
                          <a:effectLst/>
                          <a:latin typeface="Calibri" panose="020F0502020204030204" pitchFamily="34" charset="0"/>
                          <a:cs typeface="Arial" panose="020B0604020202020204" pitchFamily="34" charset="0"/>
                        </a:rPr>
                        <a:t>Total Incidents</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rPr>
                        <a:t>1637</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1549</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1627</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1796</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1971</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1889</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2019</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cs typeface="Arial" panose="020B0604020202020204" pitchFamily="34" charset="0"/>
                        </a:rPr>
                        <a:t>1819</a:t>
                      </a:r>
                      <a:endParaRPr lang="en-US" sz="1100" b="1" i="0" u="none" strike="noStrike" dirty="0">
                        <a:solidFill>
                          <a:srgbClr val="000000"/>
                        </a:solidFill>
                        <a:effectLst/>
                        <a:latin typeface="Calibri" panose="020F0502020204030204" pitchFamily="34" charset="0"/>
                      </a:endParaRP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00" b="1" i="0" u="none" strike="noStrike" dirty="0">
                          <a:solidFill>
                            <a:srgbClr val="000000"/>
                          </a:solidFill>
                          <a:effectLst/>
                          <a:latin typeface="Calibri" panose="020F0502020204030204" pitchFamily="34" charset="0"/>
                        </a:rPr>
                        <a:t>2216</a:t>
                      </a:r>
                    </a:p>
                  </a:txBody>
                  <a:tcPr marL="8411" marR="8411" marT="8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07669445"/>
                  </a:ext>
                </a:extLst>
              </a:tr>
            </a:tbl>
          </a:graphicData>
        </a:graphic>
      </p:graphicFrame>
      <p:sp>
        <p:nvSpPr>
          <p:cNvPr id="3" name="Rectangle 2">
            <a:extLst>
              <a:ext uri="{FF2B5EF4-FFF2-40B4-BE49-F238E27FC236}">
                <a16:creationId xmlns:a16="http://schemas.microsoft.com/office/drawing/2014/main" id="{DBEC794C-2325-403C-AE99-509D4067B1C7}"/>
              </a:ext>
            </a:extLst>
          </p:cNvPr>
          <p:cNvSpPr/>
          <p:nvPr/>
        </p:nvSpPr>
        <p:spPr>
          <a:xfrm>
            <a:off x="1371599" y="6244233"/>
            <a:ext cx="6400797" cy="400110"/>
          </a:xfrm>
          <a:prstGeom prst="rect">
            <a:avLst/>
          </a:prstGeom>
        </p:spPr>
        <p:txBody>
          <a:bodyPr wrap="square">
            <a:spAutoFit/>
          </a:bodyPr>
          <a:lstStyle/>
          <a:p>
            <a:pPr marL="0" marR="0">
              <a:spcBef>
                <a:spcPts val="0"/>
              </a:spcBef>
              <a:spcAft>
                <a:spcPts val="0"/>
              </a:spcAft>
            </a:pP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Coverage for Sporting Events was not tracked until 2012.</a:t>
            </a:r>
          </a:p>
          <a:p>
            <a:pPr marL="0" marR="0">
              <a:spcBef>
                <a:spcPts val="0"/>
              </a:spcBef>
              <a:spcAft>
                <a:spcPts val="0"/>
              </a:spcAft>
            </a:pP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Fire Prevention Activities were not tracked until 2013.</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789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400"/>
            <a:ext cx="8077200" cy="609282"/>
          </a:xfrm>
        </p:spPr>
        <p:txBody>
          <a:bodyPr>
            <a:normAutofit/>
          </a:bodyPr>
          <a:lstStyle/>
          <a:p>
            <a:r>
              <a:rPr lang="en-US" sz="2400" dirty="0"/>
              <a:t>Call volume has increased significantly</a:t>
            </a:r>
          </a:p>
        </p:txBody>
      </p:sp>
      <p:sp>
        <p:nvSpPr>
          <p:cNvPr id="15" name="Rectangle 14">
            <a:extLst>
              <a:ext uri="{FF2B5EF4-FFF2-40B4-BE49-F238E27FC236}">
                <a16:creationId xmlns:a16="http://schemas.microsoft.com/office/drawing/2014/main" id="{2F099BED-B4AC-4666-82D1-81C5F9521D74}"/>
              </a:ext>
            </a:extLst>
          </p:cNvPr>
          <p:cNvSpPr/>
          <p:nvPr/>
        </p:nvSpPr>
        <p:spPr>
          <a:xfrm>
            <a:off x="2286000" y="2645080"/>
            <a:ext cx="4876799" cy="446597"/>
          </a:xfrm>
          <a:prstGeom prst="rect">
            <a:avLst/>
          </a:prstGeom>
        </p:spPr>
        <p:txBody>
          <a:bodyPr wrap="square">
            <a:spAutoFit/>
          </a:bodyPr>
          <a:lstStyle/>
          <a:p>
            <a:pPr marR="0">
              <a:lnSpc>
                <a:spcPct val="107000"/>
              </a:lnSpc>
              <a:spcBef>
                <a:spcPts val="0"/>
              </a:spcBef>
              <a:spcAft>
                <a:spcPts val="0"/>
              </a:spcAft>
            </a:pPr>
            <a:r>
              <a:rPr lang="en-US" sz="1100" i="1" dirty="0">
                <a:latin typeface="Calibri" panose="020F0502020204030204" pitchFamily="34" charset="0"/>
                <a:ea typeface="Calibri" panose="020F0502020204030204" pitchFamily="34" charset="0"/>
                <a:cs typeface="Times New Roman" panose="02020603050405020304" pitchFamily="18" charset="0"/>
              </a:rPr>
              <a:t>*    Note: From 2005 – 2010 EMS calls were not separated.</a:t>
            </a:r>
          </a:p>
          <a:p>
            <a:pPr marR="0">
              <a:lnSpc>
                <a:spcPct val="107000"/>
              </a:lnSpc>
              <a:spcBef>
                <a:spcPts val="0"/>
              </a:spcBef>
              <a:spcAft>
                <a:spcPts val="0"/>
              </a:spcAft>
            </a:pPr>
            <a:r>
              <a:rPr lang="en-US" sz="1100" i="1" dirty="0">
                <a:effectLst/>
                <a:latin typeface="Calibri" panose="020F0502020204030204" pitchFamily="34" charset="0"/>
                <a:ea typeface="Calibri" panose="020F0502020204030204" pitchFamily="34" charset="0"/>
                <a:cs typeface="Times New Roman" panose="02020603050405020304" pitchFamily="18" charset="0"/>
              </a:rPr>
              <a:t>** Proje</a:t>
            </a:r>
            <a:r>
              <a:rPr lang="en-US" sz="1100" i="1" dirty="0">
                <a:latin typeface="Calibri" panose="020F0502020204030204" pitchFamily="34" charset="0"/>
                <a:ea typeface="Calibri" panose="020F0502020204030204" pitchFamily="34" charset="0"/>
                <a:cs typeface="Times New Roman" panose="02020603050405020304" pitchFamily="18" charset="0"/>
              </a:rPr>
              <a:t>cted 2029 and 2039 assumes 38% growth</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9" name="Table 18">
            <a:extLst>
              <a:ext uri="{FF2B5EF4-FFF2-40B4-BE49-F238E27FC236}">
                <a16:creationId xmlns:a16="http://schemas.microsoft.com/office/drawing/2014/main" id="{DC456CE3-8ED4-4B9D-96E7-1A9FD7B7DD0C}"/>
              </a:ext>
            </a:extLst>
          </p:cNvPr>
          <p:cNvGraphicFramePr>
            <a:graphicFrameLocks noGrp="1"/>
          </p:cNvGraphicFramePr>
          <p:nvPr>
            <p:extLst>
              <p:ext uri="{D42A27DB-BD31-4B8C-83A1-F6EECF244321}">
                <p14:modId xmlns:p14="http://schemas.microsoft.com/office/powerpoint/2010/main" val="3289952685"/>
              </p:ext>
            </p:extLst>
          </p:nvPr>
        </p:nvGraphicFramePr>
        <p:xfrm>
          <a:off x="2438400" y="811756"/>
          <a:ext cx="3276600" cy="1780735"/>
        </p:xfrm>
        <a:graphic>
          <a:graphicData uri="http://schemas.openxmlformats.org/drawingml/2006/table">
            <a:tbl>
              <a:tblPr/>
              <a:tblGrid>
                <a:gridCol w="786384">
                  <a:extLst>
                    <a:ext uri="{9D8B030D-6E8A-4147-A177-3AD203B41FA5}">
                      <a16:colId xmlns:a16="http://schemas.microsoft.com/office/drawing/2014/main" val="1020317261"/>
                    </a:ext>
                  </a:extLst>
                </a:gridCol>
                <a:gridCol w="808228">
                  <a:extLst>
                    <a:ext uri="{9D8B030D-6E8A-4147-A177-3AD203B41FA5}">
                      <a16:colId xmlns:a16="http://schemas.microsoft.com/office/drawing/2014/main" val="4077831578"/>
                    </a:ext>
                  </a:extLst>
                </a:gridCol>
                <a:gridCol w="851916">
                  <a:extLst>
                    <a:ext uri="{9D8B030D-6E8A-4147-A177-3AD203B41FA5}">
                      <a16:colId xmlns:a16="http://schemas.microsoft.com/office/drawing/2014/main" val="461104552"/>
                    </a:ext>
                  </a:extLst>
                </a:gridCol>
                <a:gridCol w="830072">
                  <a:extLst>
                    <a:ext uri="{9D8B030D-6E8A-4147-A177-3AD203B41FA5}">
                      <a16:colId xmlns:a16="http://schemas.microsoft.com/office/drawing/2014/main" val="2931554397"/>
                    </a:ext>
                  </a:extLst>
                </a:gridCol>
              </a:tblGrid>
              <a:tr h="186250">
                <a:tc>
                  <a:txBody>
                    <a:bodyPr/>
                    <a:lstStyle/>
                    <a:p>
                      <a:pPr algn="ctr" fontAlgn="ctr"/>
                      <a:r>
                        <a:rPr lang="en-US" sz="1100" b="1" i="0" u="none" strike="noStrike" dirty="0">
                          <a:solidFill>
                            <a:srgbClr val="000000"/>
                          </a:solidFill>
                          <a:effectLst/>
                          <a:latin typeface="Calibri" panose="020F0502020204030204" pitchFamily="34" charset="0"/>
                        </a:rPr>
                        <a:t>YEAR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solidFill>
                            <a:srgbClr val="000000"/>
                          </a:solidFill>
                          <a:effectLst/>
                          <a:latin typeface="Calibri" panose="020F0502020204030204" pitchFamily="34" charset="0"/>
                        </a:rPr>
                        <a:t>FIRE CALLS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solidFill>
                            <a:srgbClr val="000000"/>
                          </a:solidFill>
                          <a:effectLst/>
                          <a:latin typeface="Calibri" panose="020F0502020204030204" pitchFamily="34" charset="0"/>
                        </a:rPr>
                        <a:t>EMS CALLS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1" i="0" u="none" strike="noStrike" dirty="0">
                          <a:solidFill>
                            <a:srgbClr val="000000"/>
                          </a:solidFill>
                          <a:effectLst/>
                          <a:latin typeface="Calibri" panose="020F0502020204030204" pitchFamily="34" charset="0"/>
                        </a:rPr>
                        <a:t>TOTAL CALLS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79442595"/>
                  </a:ext>
                </a:extLst>
              </a:tr>
              <a:tr h="142687">
                <a:tc>
                  <a:txBody>
                    <a:bodyPr/>
                    <a:lstStyle/>
                    <a:p>
                      <a:pPr algn="ctr" fontAlgn="ctr"/>
                      <a:r>
                        <a:rPr lang="en-US" sz="1100" b="0" i="0" u="none" strike="noStrike" dirty="0">
                          <a:solidFill>
                            <a:srgbClr val="000000"/>
                          </a:solidFill>
                          <a:effectLst/>
                          <a:latin typeface="Calibri" panose="020F0502020204030204" pitchFamily="34" charset="0"/>
                        </a:rPr>
                        <a:t>1959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052978"/>
                  </a:ext>
                </a:extLst>
              </a:tr>
              <a:tr h="142687">
                <a:tc>
                  <a:txBody>
                    <a:bodyPr/>
                    <a:lstStyle/>
                    <a:p>
                      <a:pPr algn="ctr" fontAlgn="ctr"/>
                      <a:r>
                        <a:rPr lang="en-US" sz="1100" b="0" i="0" u="none" strike="noStrike" dirty="0">
                          <a:solidFill>
                            <a:srgbClr val="000000"/>
                          </a:solidFill>
                          <a:effectLst/>
                          <a:latin typeface="Calibri" panose="020F0502020204030204" pitchFamily="34" charset="0"/>
                        </a:rPr>
                        <a:t>1969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0881373"/>
                  </a:ext>
                </a:extLst>
              </a:tr>
              <a:tr h="142687">
                <a:tc>
                  <a:txBody>
                    <a:bodyPr/>
                    <a:lstStyle/>
                    <a:p>
                      <a:pPr algn="ctr" fontAlgn="ctr"/>
                      <a:r>
                        <a:rPr lang="en-US" sz="1100" b="0" i="0" u="none" strike="noStrike" dirty="0">
                          <a:solidFill>
                            <a:srgbClr val="000000"/>
                          </a:solidFill>
                          <a:effectLst/>
                          <a:latin typeface="Calibri" panose="020F0502020204030204" pitchFamily="34" charset="0"/>
                        </a:rPr>
                        <a:t>1979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400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610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102922"/>
                  </a:ext>
                </a:extLst>
              </a:tr>
              <a:tr h="142687">
                <a:tc>
                  <a:txBody>
                    <a:bodyPr/>
                    <a:lstStyle/>
                    <a:p>
                      <a:pPr algn="ctr" fontAlgn="ctr"/>
                      <a:r>
                        <a:rPr lang="en-US" sz="1100" b="0" i="0" u="none" strike="noStrike" dirty="0">
                          <a:solidFill>
                            <a:srgbClr val="000000"/>
                          </a:solidFill>
                          <a:effectLst/>
                          <a:latin typeface="Calibri" panose="020F0502020204030204" pitchFamily="34" charset="0"/>
                        </a:rPr>
                        <a:t>1989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579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914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87672854"/>
                  </a:ext>
                </a:extLst>
              </a:tr>
              <a:tr h="142687">
                <a:tc>
                  <a:txBody>
                    <a:bodyPr/>
                    <a:lstStyle/>
                    <a:p>
                      <a:pPr algn="ctr" fontAlgn="ctr"/>
                      <a:r>
                        <a:rPr lang="en-US" sz="1100" b="0" i="0" u="none" strike="noStrike" dirty="0">
                          <a:solidFill>
                            <a:srgbClr val="000000"/>
                          </a:solidFill>
                          <a:effectLst/>
                          <a:latin typeface="Calibri" panose="020F0502020204030204" pitchFamily="34" charset="0"/>
                        </a:rPr>
                        <a:t>1999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494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688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4849564"/>
                  </a:ext>
                </a:extLst>
              </a:tr>
              <a:tr h="142687">
                <a:tc>
                  <a:txBody>
                    <a:bodyPr/>
                    <a:lstStyle/>
                    <a:p>
                      <a:pPr algn="ctr" fontAlgn="ctr"/>
                      <a:r>
                        <a:rPr lang="en-US" sz="1100" b="0" i="0" u="none" strike="noStrike" dirty="0">
                          <a:solidFill>
                            <a:srgbClr val="000000"/>
                          </a:solidFill>
                          <a:effectLst/>
                          <a:latin typeface="Calibri" panose="020F0502020204030204" pitchFamily="34" charset="0"/>
                        </a:rPr>
                        <a:t>2009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1517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27083872"/>
                  </a:ext>
                </a:extLst>
              </a:tr>
              <a:tr h="142687">
                <a:tc>
                  <a:txBody>
                    <a:bodyPr/>
                    <a:lstStyle/>
                    <a:p>
                      <a:pPr algn="ctr" fontAlgn="ctr"/>
                      <a:r>
                        <a:rPr lang="en-US" sz="1100" b="0" i="0" u="none" strike="noStrike" dirty="0">
                          <a:solidFill>
                            <a:srgbClr val="000000"/>
                          </a:solidFill>
                          <a:effectLst/>
                          <a:latin typeface="Calibri" panose="020F0502020204030204" pitchFamily="34" charset="0"/>
                        </a:rPr>
                        <a:t>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821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1395 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2216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358815"/>
                  </a:ext>
                </a:extLst>
              </a:tr>
              <a:tr h="142687">
                <a:tc>
                  <a:txBody>
                    <a:bodyPr/>
                    <a:lstStyle/>
                    <a:p>
                      <a:pPr algn="ctr" fontAlgn="ctr"/>
                      <a:r>
                        <a:rPr lang="en-US" sz="1100" b="0" i="1" u="none" strike="noStrike" dirty="0">
                          <a:solidFill>
                            <a:srgbClr val="000000"/>
                          </a:solidFill>
                          <a:effectLst/>
                          <a:latin typeface="Calibri" panose="020F0502020204030204" pitchFamily="34" charset="0"/>
                        </a:rPr>
                        <a:t>Proj 2029**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1" u="none" strike="noStrike" dirty="0">
                          <a:solidFill>
                            <a:srgbClr val="000000"/>
                          </a:solidFill>
                          <a:effectLst/>
                          <a:latin typeface="Calibri" panose="020F0502020204030204" pitchFamily="34" charset="0"/>
                        </a:rPr>
                        <a:t> 1133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1" u="none" strike="noStrike" dirty="0">
                          <a:solidFill>
                            <a:srgbClr val="000000"/>
                          </a:solidFill>
                          <a:effectLst/>
                          <a:latin typeface="Calibri" panose="020F0502020204030204" pitchFamily="34" charset="0"/>
                        </a:rPr>
                        <a:t>1925 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1" u="none" strike="noStrike" dirty="0">
                          <a:solidFill>
                            <a:srgbClr val="000000"/>
                          </a:solidFill>
                          <a:effectLst/>
                          <a:latin typeface="Calibri" panose="020F0502020204030204" pitchFamily="34" charset="0"/>
                        </a:rPr>
                        <a:t>3058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21590763"/>
                  </a:ext>
                </a:extLst>
              </a:tr>
              <a:tr h="142687">
                <a:tc>
                  <a:txBody>
                    <a:bodyPr/>
                    <a:lstStyle/>
                    <a:p>
                      <a:pPr algn="ctr" fontAlgn="ctr"/>
                      <a:r>
                        <a:rPr lang="en-US" sz="1100" b="0" i="1" u="none" strike="noStrike" dirty="0">
                          <a:solidFill>
                            <a:srgbClr val="000000"/>
                          </a:solidFill>
                          <a:effectLst/>
                          <a:latin typeface="Calibri" panose="020F0502020204030204" pitchFamily="34" charset="0"/>
                        </a:rPr>
                        <a:t>Proj 2039**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 1564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2656 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4220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987663"/>
                  </a:ext>
                </a:extLst>
              </a:tr>
            </a:tbl>
          </a:graphicData>
        </a:graphic>
      </p:graphicFrame>
      <p:graphicFrame>
        <p:nvGraphicFramePr>
          <p:cNvPr id="6" name="Chart 5">
            <a:extLst>
              <a:ext uri="{FF2B5EF4-FFF2-40B4-BE49-F238E27FC236}">
                <a16:creationId xmlns:a16="http://schemas.microsoft.com/office/drawing/2014/main" id="{362E8604-7B54-4755-89DF-49DD07D45E68}"/>
              </a:ext>
            </a:extLst>
          </p:cNvPr>
          <p:cNvGraphicFramePr>
            <a:graphicFrameLocks/>
          </p:cNvGraphicFramePr>
          <p:nvPr>
            <p:extLst>
              <p:ext uri="{D42A27DB-BD31-4B8C-83A1-F6EECF244321}">
                <p14:modId xmlns:p14="http://schemas.microsoft.com/office/powerpoint/2010/main" val="2760964081"/>
              </p:ext>
            </p:extLst>
          </p:nvPr>
        </p:nvGraphicFramePr>
        <p:xfrm>
          <a:off x="1066800" y="3245146"/>
          <a:ext cx="6324600" cy="33546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48629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8229600" cy="609282"/>
          </a:xfrm>
        </p:spPr>
        <p:txBody>
          <a:bodyPr>
            <a:normAutofit/>
          </a:bodyPr>
          <a:lstStyle/>
          <a:p>
            <a:r>
              <a:rPr lang="en-US" sz="2400" dirty="0"/>
              <a:t>Call volume has increased significantly</a:t>
            </a:r>
          </a:p>
        </p:txBody>
      </p:sp>
      <p:graphicFrame>
        <p:nvGraphicFramePr>
          <p:cNvPr id="3" name="Table 2">
            <a:extLst>
              <a:ext uri="{FF2B5EF4-FFF2-40B4-BE49-F238E27FC236}">
                <a16:creationId xmlns:a16="http://schemas.microsoft.com/office/drawing/2014/main" id="{4E40DA84-9309-4CDD-8EB1-9AD479AA319D}"/>
              </a:ext>
            </a:extLst>
          </p:cNvPr>
          <p:cNvGraphicFramePr>
            <a:graphicFrameLocks noGrp="1"/>
          </p:cNvGraphicFramePr>
          <p:nvPr>
            <p:extLst>
              <p:ext uri="{D42A27DB-BD31-4B8C-83A1-F6EECF244321}">
                <p14:modId xmlns:p14="http://schemas.microsoft.com/office/powerpoint/2010/main" val="865602834"/>
              </p:ext>
            </p:extLst>
          </p:nvPr>
        </p:nvGraphicFramePr>
        <p:xfrm>
          <a:off x="1524000" y="1659219"/>
          <a:ext cx="4558030" cy="1901571"/>
        </p:xfrm>
        <a:graphic>
          <a:graphicData uri="http://schemas.openxmlformats.org/drawingml/2006/table">
            <a:tbl>
              <a:tblPr firstRow="1" firstCol="1" bandRow="1"/>
              <a:tblGrid>
                <a:gridCol w="2511425">
                  <a:extLst>
                    <a:ext uri="{9D8B030D-6E8A-4147-A177-3AD203B41FA5}">
                      <a16:colId xmlns:a16="http://schemas.microsoft.com/office/drawing/2014/main" val="3454524106"/>
                    </a:ext>
                  </a:extLst>
                </a:gridCol>
                <a:gridCol w="514350">
                  <a:extLst>
                    <a:ext uri="{9D8B030D-6E8A-4147-A177-3AD203B41FA5}">
                      <a16:colId xmlns:a16="http://schemas.microsoft.com/office/drawing/2014/main" val="3500419048"/>
                    </a:ext>
                  </a:extLst>
                </a:gridCol>
                <a:gridCol w="617855">
                  <a:extLst>
                    <a:ext uri="{9D8B030D-6E8A-4147-A177-3AD203B41FA5}">
                      <a16:colId xmlns:a16="http://schemas.microsoft.com/office/drawing/2014/main" val="1216812879"/>
                    </a:ext>
                  </a:extLst>
                </a:gridCol>
                <a:gridCol w="914400">
                  <a:extLst>
                    <a:ext uri="{9D8B030D-6E8A-4147-A177-3AD203B41FA5}">
                      <a16:colId xmlns:a16="http://schemas.microsoft.com/office/drawing/2014/main" val="2305969825"/>
                    </a:ext>
                  </a:extLst>
                </a:gridCol>
              </a:tblGrid>
              <a:tr h="0">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Apparatus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70147792"/>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Ambulances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1372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1858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790978"/>
                  </a:ext>
                </a:extLst>
              </a:tr>
              <a:tr h="79629">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Engine 1 (Foreside Road)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8856051"/>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Engine 2 (Bucknam Road)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6464504"/>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Engine 4 (Winn Road)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90846565"/>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Tower 2 (Bucknam Road)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29354"/>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Tank 4 (Winn Road)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80180087"/>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Rescue 1 (Heavy Rescue)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457600"/>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Utility 4 (1</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100" dirty="0">
                          <a:effectLst/>
                          <a:latin typeface="Calibri" panose="020F0502020204030204" pitchFamily="34" charset="0"/>
                          <a:ea typeface="Calibri" panose="020F0502020204030204" pitchFamily="34" charset="0"/>
                          <a:cs typeface="Times New Roman" panose="02020603050405020304" pitchFamily="18" charset="0"/>
                        </a:rPr>
                        <a:t> Response - West Station)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34224025"/>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Utility 5 (UTV)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094725"/>
                  </a:ext>
                </a:extLst>
              </a:tr>
              <a:tr h="0">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Utility 6 (1</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100" dirty="0">
                          <a:effectLst/>
                          <a:latin typeface="Calibri" panose="020F0502020204030204" pitchFamily="34" charset="0"/>
                          <a:ea typeface="Calibri" panose="020F0502020204030204" pitchFamily="34" charset="0"/>
                          <a:cs typeface="Times New Roman" panose="02020603050405020304" pitchFamily="18" charset="0"/>
                        </a:rPr>
                        <a:t> Response – Bucknam Road)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13742817"/>
                  </a:ext>
                </a:extLst>
              </a:tr>
            </a:tbl>
          </a:graphicData>
        </a:graphic>
      </p:graphicFrame>
      <p:sp>
        <p:nvSpPr>
          <p:cNvPr id="6" name="Rectangle 5">
            <a:extLst>
              <a:ext uri="{FF2B5EF4-FFF2-40B4-BE49-F238E27FC236}">
                <a16:creationId xmlns:a16="http://schemas.microsoft.com/office/drawing/2014/main" id="{EC6FB881-0D56-48DF-9B81-2BE7EED90E54}"/>
              </a:ext>
            </a:extLst>
          </p:cNvPr>
          <p:cNvSpPr/>
          <p:nvPr/>
        </p:nvSpPr>
        <p:spPr>
          <a:xfrm>
            <a:off x="596537" y="4038600"/>
            <a:ext cx="5867400" cy="261610"/>
          </a:xfrm>
          <a:prstGeom prst="rect">
            <a:avLst/>
          </a:prstGeom>
        </p:spPr>
        <p:txBody>
          <a:bodyPr wrap="square">
            <a:spAutoFit/>
          </a:bodyPr>
          <a:lstStyle/>
          <a:p>
            <a:r>
              <a:rPr lang="en-US" sz="1100" b="1" dirty="0">
                <a:latin typeface="Calibri" panose="020F0502020204030204" pitchFamily="34" charset="0"/>
                <a:ea typeface="Calibri" panose="020F0502020204030204" pitchFamily="34" charset="0"/>
                <a:cs typeface="Times New Roman" panose="02020603050405020304" pitchFamily="18" charset="0"/>
              </a:rPr>
              <a:t>Average Response Time in Minutes (from time dispatched to time on scene):</a:t>
            </a:r>
            <a:endParaRPr lang="en-US" sz="1100" dirty="0"/>
          </a:p>
        </p:txBody>
      </p:sp>
      <p:sp>
        <p:nvSpPr>
          <p:cNvPr id="10" name="Rectangle 9">
            <a:extLst>
              <a:ext uri="{FF2B5EF4-FFF2-40B4-BE49-F238E27FC236}">
                <a16:creationId xmlns:a16="http://schemas.microsoft.com/office/drawing/2014/main" id="{C1CF806C-8A0B-4E4B-8B16-5BFB502E5D59}"/>
              </a:ext>
            </a:extLst>
          </p:cNvPr>
          <p:cNvSpPr/>
          <p:nvPr/>
        </p:nvSpPr>
        <p:spPr>
          <a:xfrm>
            <a:off x="465909" y="1230652"/>
            <a:ext cx="5867400" cy="276999"/>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Emergency Calls Per Apparatus</a:t>
            </a:r>
            <a:endParaRPr lang="en-US" sz="1200" dirty="0"/>
          </a:p>
        </p:txBody>
      </p:sp>
      <p:sp>
        <p:nvSpPr>
          <p:cNvPr id="11" name="Rectangle 10">
            <a:extLst>
              <a:ext uri="{FF2B5EF4-FFF2-40B4-BE49-F238E27FC236}">
                <a16:creationId xmlns:a16="http://schemas.microsoft.com/office/drawing/2014/main" id="{3F45A929-8298-42AC-B588-536C80A26629}"/>
              </a:ext>
            </a:extLst>
          </p:cNvPr>
          <p:cNvSpPr/>
          <p:nvPr/>
        </p:nvSpPr>
        <p:spPr>
          <a:xfrm>
            <a:off x="603068" y="5830129"/>
            <a:ext cx="5867400" cy="261610"/>
          </a:xfrm>
          <a:prstGeom prst="rect">
            <a:avLst/>
          </a:prstGeom>
        </p:spPr>
        <p:txBody>
          <a:bodyPr wrap="square">
            <a:spAutoFit/>
          </a:bodyPr>
          <a:lstStyle/>
          <a:p>
            <a:r>
              <a:rPr lang="en-US" sz="1100" b="1" dirty="0">
                <a:latin typeface="Calibri" panose="020F0502020204030204" pitchFamily="34" charset="0"/>
                <a:cs typeface="Times New Roman" panose="02020603050405020304" pitchFamily="18" charset="0"/>
              </a:rPr>
              <a:t>In December 2019 we responded to 162 calls including 29 concurrent calls</a:t>
            </a:r>
            <a:r>
              <a:rPr lang="en-US" sz="1100" b="1" i="1" dirty="0">
                <a:latin typeface="Calibri" panose="020F0502020204030204" pitchFamily="34" charset="0"/>
                <a:cs typeface="Times New Roman" panose="02020603050405020304" pitchFamily="18" charset="0"/>
              </a:rPr>
              <a:t>.</a:t>
            </a:r>
            <a:endParaRPr lang="en-US" sz="1100" b="1" i="1" dirty="0"/>
          </a:p>
        </p:txBody>
      </p:sp>
      <p:graphicFrame>
        <p:nvGraphicFramePr>
          <p:cNvPr id="7" name="Table 6">
            <a:extLst>
              <a:ext uri="{FF2B5EF4-FFF2-40B4-BE49-F238E27FC236}">
                <a16:creationId xmlns:a16="http://schemas.microsoft.com/office/drawing/2014/main" id="{A7932437-782A-4434-BE54-3363115C71FE}"/>
              </a:ext>
            </a:extLst>
          </p:cNvPr>
          <p:cNvGraphicFramePr>
            <a:graphicFrameLocks noGrp="1"/>
          </p:cNvGraphicFramePr>
          <p:nvPr>
            <p:extLst>
              <p:ext uri="{D42A27DB-BD31-4B8C-83A1-F6EECF244321}">
                <p14:modId xmlns:p14="http://schemas.microsoft.com/office/powerpoint/2010/main" val="2905357625"/>
              </p:ext>
            </p:extLst>
          </p:nvPr>
        </p:nvGraphicFramePr>
        <p:xfrm>
          <a:off x="1419542" y="4499154"/>
          <a:ext cx="4766945" cy="1044321"/>
        </p:xfrm>
        <a:graphic>
          <a:graphicData uri="http://schemas.openxmlformats.org/drawingml/2006/table">
            <a:tbl>
              <a:tblPr firstRow="1" firstCol="1" bandRow="1"/>
              <a:tblGrid>
                <a:gridCol w="1820545">
                  <a:extLst>
                    <a:ext uri="{9D8B030D-6E8A-4147-A177-3AD203B41FA5}">
                      <a16:colId xmlns:a16="http://schemas.microsoft.com/office/drawing/2014/main" val="999812744"/>
                    </a:ext>
                  </a:extLst>
                </a:gridCol>
                <a:gridCol w="984250">
                  <a:extLst>
                    <a:ext uri="{9D8B030D-6E8A-4147-A177-3AD203B41FA5}">
                      <a16:colId xmlns:a16="http://schemas.microsoft.com/office/drawing/2014/main" val="3114916265"/>
                    </a:ext>
                  </a:extLst>
                </a:gridCol>
                <a:gridCol w="977900">
                  <a:extLst>
                    <a:ext uri="{9D8B030D-6E8A-4147-A177-3AD203B41FA5}">
                      <a16:colId xmlns:a16="http://schemas.microsoft.com/office/drawing/2014/main" val="1204495729"/>
                    </a:ext>
                  </a:extLst>
                </a:gridCol>
                <a:gridCol w="984250">
                  <a:extLst>
                    <a:ext uri="{9D8B030D-6E8A-4147-A177-3AD203B41FA5}">
                      <a16:colId xmlns:a16="http://schemas.microsoft.com/office/drawing/2014/main" val="1756065217"/>
                    </a:ext>
                  </a:extLst>
                </a:gridCol>
              </a:tblGrid>
              <a:tr h="0">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Apparatus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6128318"/>
                  </a:ext>
                </a:extLst>
              </a:tr>
              <a:tr h="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First Due Ambulance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4975544"/>
                  </a:ext>
                </a:extLst>
              </a:tr>
              <a:tr h="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Second Due Ambulance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18.60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58421396"/>
                  </a:ext>
                </a:extLst>
              </a:tr>
              <a:tr h="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Engine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11.10 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7375143"/>
                  </a:ext>
                </a:extLst>
              </a:tr>
              <a:tr h="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Engine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12.40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12623813"/>
                  </a:ext>
                </a:extLst>
              </a:tr>
              <a:tr h="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Engine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13.80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929843"/>
                  </a:ext>
                </a:extLst>
              </a:tr>
            </a:tbl>
          </a:graphicData>
        </a:graphic>
      </p:graphicFrame>
    </p:spTree>
    <p:extLst>
      <p:ext uri="{BB962C8B-B14F-4D97-AF65-F5344CB8AC3E}">
        <p14:creationId xmlns:p14="http://schemas.microsoft.com/office/powerpoint/2010/main" val="423113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8305800" cy="609282"/>
          </a:xfrm>
        </p:spPr>
        <p:txBody>
          <a:bodyPr>
            <a:normAutofit/>
          </a:bodyPr>
          <a:lstStyle/>
          <a:p>
            <a:r>
              <a:rPr lang="en-US" sz="2400" dirty="0"/>
              <a:t>Call volume has increased significantly</a:t>
            </a:r>
          </a:p>
        </p:txBody>
      </p:sp>
      <p:sp>
        <p:nvSpPr>
          <p:cNvPr id="3" name="Rectangle 2">
            <a:extLst>
              <a:ext uri="{FF2B5EF4-FFF2-40B4-BE49-F238E27FC236}">
                <a16:creationId xmlns:a16="http://schemas.microsoft.com/office/drawing/2014/main" id="{6DEFB8D7-A799-4613-8451-E119A812DCE6}"/>
              </a:ext>
            </a:extLst>
          </p:cNvPr>
          <p:cNvSpPr/>
          <p:nvPr/>
        </p:nvSpPr>
        <p:spPr>
          <a:xfrm>
            <a:off x="492034" y="1032484"/>
            <a:ext cx="6400800" cy="281231"/>
          </a:xfrm>
          <a:prstGeom prst="rect">
            <a:avLst/>
          </a:prstGeom>
        </p:spPr>
        <p:txBody>
          <a:bodyPr wrap="square">
            <a:spAutoFit/>
          </a:bodyPr>
          <a:lstStyle/>
          <a:p>
            <a:pPr marL="0" marR="0">
              <a:lnSpc>
                <a:spcPct val="107000"/>
              </a:lnSpc>
              <a:spcBef>
                <a:spcPts val="0"/>
              </a:spcBef>
              <a:spcAft>
                <a:spcPts val="800"/>
              </a:spcAft>
            </a:pPr>
            <a:r>
              <a:rPr lang="en-US" sz="1200" b="1" dirty="0">
                <a:latin typeface="Calibri" panose="020F0502020204030204" pitchFamily="34" charset="0"/>
                <a:ea typeface="Calibri" panose="020F0502020204030204" pitchFamily="34" charset="0"/>
                <a:cs typeface="Times New Roman" panose="02020603050405020304" pitchFamily="18" charset="0"/>
              </a:rPr>
              <a:t>Apparatus that was Called to a Scene but did not Respond (did not have a driver and/or a crew)</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22595CB-437E-4CC9-B1F7-4B70BB65108B}"/>
              </a:ext>
            </a:extLst>
          </p:cNvPr>
          <p:cNvGraphicFramePr/>
          <p:nvPr>
            <p:extLst>
              <p:ext uri="{D42A27DB-BD31-4B8C-83A1-F6EECF244321}">
                <p14:modId xmlns:p14="http://schemas.microsoft.com/office/powerpoint/2010/main" val="1061029269"/>
              </p:ext>
            </p:extLst>
          </p:nvPr>
        </p:nvGraphicFramePr>
        <p:xfrm>
          <a:off x="990600" y="1348549"/>
          <a:ext cx="5149850" cy="3797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479CEA8A-BC4B-414E-B497-F2C0ACE2AE89}"/>
              </a:ext>
            </a:extLst>
          </p:cNvPr>
          <p:cNvGraphicFramePr>
            <a:graphicFrameLocks noGrp="1"/>
          </p:cNvGraphicFramePr>
          <p:nvPr>
            <p:extLst>
              <p:ext uri="{D42A27DB-BD31-4B8C-83A1-F6EECF244321}">
                <p14:modId xmlns:p14="http://schemas.microsoft.com/office/powerpoint/2010/main" val="4124787642"/>
              </p:ext>
            </p:extLst>
          </p:nvPr>
        </p:nvGraphicFramePr>
        <p:xfrm>
          <a:off x="1615984" y="5145849"/>
          <a:ext cx="4152900" cy="1143000"/>
        </p:xfrm>
        <a:graphic>
          <a:graphicData uri="http://schemas.openxmlformats.org/drawingml/2006/table">
            <a:tbl>
              <a:tblPr firstRow="1" firstCol="1" bandRow="1"/>
              <a:tblGrid>
                <a:gridCol w="1257300">
                  <a:extLst>
                    <a:ext uri="{9D8B030D-6E8A-4147-A177-3AD203B41FA5}">
                      <a16:colId xmlns:a16="http://schemas.microsoft.com/office/drawing/2014/main" val="3781737657"/>
                    </a:ext>
                  </a:extLst>
                </a:gridCol>
                <a:gridCol w="1066800">
                  <a:extLst>
                    <a:ext uri="{9D8B030D-6E8A-4147-A177-3AD203B41FA5}">
                      <a16:colId xmlns:a16="http://schemas.microsoft.com/office/drawing/2014/main" val="2008673425"/>
                    </a:ext>
                  </a:extLst>
                </a:gridCol>
                <a:gridCol w="609600">
                  <a:extLst>
                    <a:ext uri="{9D8B030D-6E8A-4147-A177-3AD203B41FA5}">
                      <a16:colId xmlns:a16="http://schemas.microsoft.com/office/drawing/2014/main" val="2886101689"/>
                    </a:ext>
                  </a:extLst>
                </a:gridCol>
                <a:gridCol w="609600">
                  <a:extLst>
                    <a:ext uri="{9D8B030D-6E8A-4147-A177-3AD203B41FA5}">
                      <a16:colId xmlns:a16="http://schemas.microsoft.com/office/drawing/2014/main" val="148218223"/>
                    </a:ext>
                  </a:extLst>
                </a:gridCol>
                <a:gridCol w="609600">
                  <a:extLst>
                    <a:ext uri="{9D8B030D-6E8A-4147-A177-3AD203B41FA5}">
                      <a16:colId xmlns:a16="http://schemas.microsoft.com/office/drawing/2014/main" val="1881652393"/>
                    </a:ext>
                  </a:extLst>
                </a:gridCol>
              </a:tblGrid>
              <a:tr h="190500">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Apparatus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04819369"/>
                  </a:ext>
                </a:extLst>
              </a:tr>
              <a:tr h="190500">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Engine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Foreside Road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634289"/>
                  </a:ext>
                </a:extLst>
              </a:tr>
              <a:tr h="190500">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Engine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Bucknam Road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62159379"/>
                  </a:ext>
                </a:extLst>
              </a:tr>
              <a:tr h="190500">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Tower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Bucknam Road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1745951"/>
                  </a:ext>
                </a:extLst>
              </a:tr>
              <a:tr h="190500">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Engine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Winn Road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5232502"/>
                  </a:ext>
                </a:extLst>
              </a:tr>
              <a:tr h="190500">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Tank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Winn Road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533483"/>
                  </a:ext>
                </a:extLst>
              </a:tr>
            </a:tbl>
          </a:graphicData>
        </a:graphic>
      </p:graphicFrame>
      <p:sp>
        <p:nvSpPr>
          <p:cNvPr id="6" name="TextBox 5">
            <a:extLst>
              <a:ext uri="{FF2B5EF4-FFF2-40B4-BE49-F238E27FC236}">
                <a16:creationId xmlns:a16="http://schemas.microsoft.com/office/drawing/2014/main" id="{BF6E6D69-DCF0-4CB5-868F-9E323AFBA566}"/>
              </a:ext>
            </a:extLst>
          </p:cNvPr>
          <p:cNvSpPr txBox="1"/>
          <p:nvPr/>
        </p:nvSpPr>
        <p:spPr>
          <a:xfrm>
            <a:off x="1021882" y="6323713"/>
            <a:ext cx="7239000" cy="33855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When one apparatus does not respond another one is dispatched.  All calls are covered.</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426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CE0-6675-41C9-AD96-637472CABA07}"/>
              </a:ext>
            </a:extLst>
          </p:cNvPr>
          <p:cNvSpPr>
            <a:spLocks noGrp="1"/>
          </p:cNvSpPr>
          <p:nvPr>
            <p:ph type="title"/>
          </p:nvPr>
        </p:nvSpPr>
        <p:spPr>
          <a:xfrm>
            <a:off x="457200" y="152718"/>
            <a:ext cx="7848600" cy="609282"/>
          </a:xfrm>
        </p:spPr>
        <p:txBody>
          <a:bodyPr>
            <a:normAutofit fontScale="90000"/>
          </a:bodyPr>
          <a:lstStyle/>
          <a:p>
            <a:r>
              <a:rPr lang="en-US" sz="2400" dirty="0"/>
              <a:t>Call volume has increased significantly</a:t>
            </a:r>
          </a:p>
        </p:txBody>
      </p:sp>
      <p:sp>
        <p:nvSpPr>
          <p:cNvPr id="3" name="Rectangle 2">
            <a:extLst>
              <a:ext uri="{FF2B5EF4-FFF2-40B4-BE49-F238E27FC236}">
                <a16:creationId xmlns:a16="http://schemas.microsoft.com/office/drawing/2014/main" id="{C0AB23B3-D507-41AE-84E7-E60849203C38}"/>
              </a:ext>
            </a:extLst>
          </p:cNvPr>
          <p:cNvSpPr/>
          <p:nvPr/>
        </p:nvSpPr>
        <p:spPr>
          <a:xfrm>
            <a:off x="609600" y="1038497"/>
            <a:ext cx="6934200" cy="312650"/>
          </a:xfrm>
          <a:prstGeom prst="rect">
            <a:avLst/>
          </a:prstGeom>
        </p:spPr>
        <p:txBody>
          <a:bodyPr wrap="square">
            <a:spAutoFit/>
          </a:bodyPr>
          <a:lstStyle/>
          <a:p>
            <a:pPr marL="0" marR="0">
              <a:lnSpc>
                <a:spcPct val="107000"/>
              </a:lnSpc>
              <a:spcBef>
                <a:spcPts val="0"/>
              </a:spcBef>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Average Crew Size for Fire Apparatus 2011 versus 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F2901436-F0C2-41E3-87C7-6389B45CBAE9}"/>
              </a:ext>
            </a:extLst>
          </p:cNvPr>
          <p:cNvGraphicFramePr>
            <a:graphicFrameLocks/>
          </p:cNvGraphicFramePr>
          <p:nvPr>
            <p:extLst>
              <p:ext uri="{D42A27DB-BD31-4B8C-83A1-F6EECF244321}">
                <p14:modId xmlns:p14="http://schemas.microsoft.com/office/powerpoint/2010/main" val="847641461"/>
              </p:ext>
            </p:extLst>
          </p:nvPr>
        </p:nvGraphicFramePr>
        <p:xfrm>
          <a:off x="838200" y="1447800"/>
          <a:ext cx="63246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6DAA5946-DCF2-49CF-9BE2-2B735A14B195}"/>
              </a:ext>
            </a:extLst>
          </p:cNvPr>
          <p:cNvGraphicFramePr>
            <a:graphicFrameLocks noGrp="1"/>
          </p:cNvGraphicFramePr>
          <p:nvPr>
            <p:extLst>
              <p:ext uri="{D42A27DB-BD31-4B8C-83A1-F6EECF244321}">
                <p14:modId xmlns:p14="http://schemas.microsoft.com/office/powerpoint/2010/main" val="1480466786"/>
              </p:ext>
            </p:extLst>
          </p:nvPr>
        </p:nvGraphicFramePr>
        <p:xfrm>
          <a:off x="2133600" y="5249950"/>
          <a:ext cx="3340100" cy="1333500"/>
        </p:xfrm>
        <a:graphic>
          <a:graphicData uri="http://schemas.openxmlformats.org/drawingml/2006/table">
            <a:tbl>
              <a:tblPr/>
              <a:tblGrid>
                <a:gridCol w="711200">
                  <a:extLst>
                    <a:ext uri="{9D8B030D-6E8A-4147-A177-3AD203B41FA5}">
                      <a16:colId xmlns:a16="http://schemas.microsoft.com/office/drawing/2014/main" val="3885763568"/>
                    </a:ext>
                  </a:extLst>
                </a:gridCol>
                <a:gridCol w="609600">
                  <a:extLst>
                    <a:ext uri="{9D8B030D-6E8A-4147-A177-3AD203B41FA5}">
                      <a16:colId xmlns:a16="http://schemas.microsoft.com/office/drawing/2014/main" val="1514610367"/>
                    </a:ext>
                  </a:extLst>
                </a:gridCol>
                <a:gridCol w="711200">
                  <a:extLst>
                    <a:ext uri="{9D8B030D-6E8A-4147-A177-3AD203B41FA5}">
                      <a16:colId xmlns:a16="http://schemas.microsoft.com/office/drawing/2014/main" val="2703745175"/>
                    </a:ext>
                  </a:extLst>
                </a:gridCol>
                <a:gridCol w="609600">
                  <a:extLst>
                    <a:ext uri="{9D8B030D-6E8A-4147-A177-3AD203B41FA5}">
                      <a16:colId xmlns:a16="http://schemas.microsoft.com/office/drawing/2014/main" val="1469257175"/>
                    </a:ext>
                  </a:extLst>
                </a:gridCol>
                <a:gridCol w="698500">
                  <a:extLst>
                    <a:ext uri="{9D8B030D-6E8A-4147-A177-3AD203B41FA5}">
                      <a16:colId xmlns:a16="http://schemas.microsoft.com/office/drawing/2014/main" val="3070223460"/>
                    </a:ext>
                  </a:extLst>
                </a:gridCol>
              </a:tblGrid>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100" b="1" i="0" u="none" strike="noStrike" dirty="0">
                          <a:solidFill>
                            <a:srgbClr val="000000"/>
                          </a:solidFill>
                          <a:effectLst/>
                          <a:latin typeface="Calibri" panose="020F0502020204030204" pitchFamily="34" charset="0"/>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fontAlgn="b"/>
                      <a:r>
                        <a:rPr lang="en-US" sz="1100" b="1" i="0" u="none" strike="noStrike" dirty="0">
                          <a:solidFill>
                            <a:srgbClr val="00000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extLst>
                  <a:ext uri="{0D108BD9-81ED-4DB2-BD59-A6C34878D82A}">
                    <a16:rowId xmlns:a16="http://schemas.microsoft.com/office/drawing/2014/main" val="262134448"/>
                  </a:ext>
                </a:extLst>
              </a:tr>
              <a:tr h="190500">
                <a:tc>
                  <a:txBody>
                    <a:bodyPr/>
                    <a:lstStyle/>
                    <a:p>
                      <a:pPr algn="ctr" fontAlgn="b"/>
                      <a:r>
                        <a:rPr lang="en-US" sz="1100" b="1" i="0" u="none" strike="noStrike" dirty="0">
                          <a:solidFill>
                            <a:srgbClr val="000000"/>
                          </a:solidFill>
                          <a:effectLst/>
                          <a:latin typeface="Calibri" panose="020F0502020204030204" pitchFamily="34" charset="0"/>
                        </a:rPr>
                        <a:t>Apparatus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Calls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Avg. Crew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Calls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Avg. Crew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288903"/>
                  </a:ext>
                </a:extLst>
              </a:tr>
              <a:tr h="190500">
                <a:tc>
                  <a:txBody>
                    <a:bodyPr/>
                    <a:lstStyle/>
                    <a:p>
                      <a:pPr algn="ctr" fontAlgn="b"/>
                      <a:r>
                        <a:rPr lang="en-US" sz="1100" b="0" i="0" u="none" strike="noStrike" dirty="0">
                          <a:solidFill>
                            <a:srgbClr val="000000"/>
                          </a:solidFill>
                          <a:effectLst/>
                          <a:latin typeface="Calibri" panose="020F0502020204030204" pitchFamily="34" charset="0"/>
                        </a:rPr>
                        <a:t>Engine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78387442"/>
                  </a:ext>
                </a:extLst>
              </a:tr>
              <a:tr h="190500">
                <a:tc>
                  <a:txBody>
                    <a:bodyPr/>
                    <a:lstStyle/>
                    <a:p>
                      <a:pPr algn="ctr" fontAlgn="b"/>
                      <a:r>
                        <a:rPr lang="en-US" sz="1100" b="0" i="0" u="none" strike="noStrike" dirty="0">
                          <a:solidFill>
                            <a:srgbClr val="000000"/>
                          </a:solidFill>
                          <a:effectLst/>
                          <a:latin typeface="Calibri" panose="020F0502020204030204" pitchFamily="34" charset="0"/>
                        </a:rPr>
                        <a:t>Engine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92117"/>
                  </a:ext>
                </a:extLst>
              </a:tr>
              <a:tr h="190500">
                <a:tc>
                  <a:txBody>
                    <a:bodyPr/>
                    <a:lstStyle/>
                    <a:p>
                      <a:pPr algn="ctr" fontAlgn="b"/>
                      <a:r>
                        <a:rPr lang="en-US" sz="1100" b="0" i="0" u="none" strike="noStrike" dirty="0">
                          <a:solidFill>
                            <a:srgbClr val="000000"/>
                          </a:solidFill>
                          <a:effectLst/>
                          <a:latin typeface="Calibri" panose="020F0502020204030204" pitchFamily="34" charset="0"/>
                        </a:rPr>
                        <a:t>Tower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1704180"/>
                  </a:ext>
                </a:extLst>
              </a:tr>
              <a:tr h="190500">
                <a:tc>
                  <a:txBody>
                    <a:bodyPr/>
                    <a:lstStyle/>
                    <a:p>
                      <a:pPr algn="ctr" fontAlgn="b"/>
                      <a:r>
                        <a:rPr lang="en-US" sz="1100" b="0" i="0" u="none" strike="noStrike" dirty="0">
                          <a:solidFill>
                            <a:srgbClr val="000000"/>
                          </a:solidFill>
                          <a:effectLst/>
                          <a:latin typeface="Calibri" panose="020F0502020204030204" pitchFamily="34" charset="0"/>
                        </a:rPr>
                        <a:t>Engine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452262"/>
                  </a:ext>
                </a:extLst>
              </a:tr>
              <a:tr h="190500">
                <a:tc>
                  <a:txBody>
                    <a:bodyPr/>
                    <a:lstStyle/>
                    <a:p>
                      <a:pPr algn="ctr" fontAlgn="b"/>
                      <a:r>
                        <a:rPr lang="en-US" sz="1100" b="0" i="0" u="none" strike="noStrike" dirty="0">
                          <a:solidFill>
                            <a:srgbClr val="000000"/>
                          </a:solidFill>
                          <a:effectLst/>
                          <a:latin typeface="Calibri" panose="020F0502020204030204" pitchFamily="34" charset="0"/>
                        </a:rPr>
                        <a:t>Tank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68778038"/>
                  </a:ext>
                </a:extLst>
              </a:tr>
            </a:tbl>
          </a:graphicData>
        </a:graphic>
      </p:graphicFrame>
    </p:spTree>
    <p:extLst>
      <p:ext uri="{BB962C8B-B14F-4D97-AF65-F5344CB8AC3E}">
        <p14:creationId xmlns:p14="http://schemas.microsoft.com/office/powerpoint/2010/main" val="28980806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11213</TotalTime>
  <Words>3310</Words>
  <Application>Microsoft Office PowerPoint</Application>
  <PresentationFormat>On-screen Show (4:3)</PresentationFormat>
  <Paragraphs>863</Paragraphs>
  <Slides>27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Black</vt:lpstr>
      <vt:lpstr>Calibri</vt:lpstr>
      <vt:lpstr>Calibri Light</vt:lpstr>
      <vt:lpstr>Courier New</vt:lpstr>
      <vt:lpstr>Symbol</vt:lpstr>
      <vt:lpstr>Essential</vt:lpstr>
      <vt:lpstr>Falmouth Fire-EMS</vt:lpstr>
      <vt:lpstr>FALMOUTH FIRE-EMS</vt:lpstr>
      <vt:lpstr>FALMOUTH FIRE-EMS</vt:lpstr>
      <vt:lpstr>FALMOUTH FIRE-EMS</vt:lpstr>
      <vt:lpstr>Call Volume has Increased significantly</vt:lpstr>
      <vt:lpstr>Call volume has increased significantly</vt:lpstr>
      <vt:lpstr>Call volume has increased significantly</vt:lpstr>
      <vt:lpstr>Call volume has increased significantly</vt:lpstr>
      <vt:lpstr>Call volume has increased significantly</vt:lpstr>
      <vt:lpstr>decrease in active call members</vt:lpstr>
      <vt:lpstr>decrease in active call members</vt:lpstr>
      <vt:lpstr>decrease in active call members</vt:lpstr>
      <vt:lpstr>decrease in active call members</vt:lpstr>
      <vt:lpstr>members are needed to respond</vt:lpstr>
      <vt:lpstr>members are needed to respond</vt:lpstr>
      <vt:lpstr>members are needed to respond</vt:lpstr>
      <vt:lpstr>members are needed to respond</vt:lpstr>
      <vt:lpstr>Changes in ems protocols</vt:lpstr>
      <vt:lpstr>Changes in ems protocols</vt:lpstr>
      <vt:lpstr>other important duties</vt:lpstr>
      <vt:lpstr>other important duties</vt:lpstr>
      <vt:lpstr>other important duties</vt:lpstr>
      <vt:lpstr>Staffing timeline</vt:lpstr>
      <vt:lpstr>Staffing timeline</vt:lpstr>
      <vt:lpstr>Staffing timeline</vt:lpstr>
      <vt:lpstr>Staffing timeline</vt:lpstr>
      <vt:lpstr>Questions?</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 Rice</dc:creator>
  <cp:lastModifiedBy>Howard Rice</cp:lastModifiedBy>
  <cp:revision>838</cp:revision>
  <cp:lastPrinted>2020-01-08T19:47:22Z</cp:lastPrinted>
  <dcterms:created xsi:type="dcterms:W3CDTF">2003-09-08T23:43:41Z</dcterms:created>
  <dcterms:modified xsi:type="dcterms:W3CDTF">2020-01-22T20:38:51Z</dcterms:modified>
</cp:coreProperties>
</file>