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5.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74" r:id="rId4"/>
    <p:sldMasterId id="2147483887" r:id="rId5"/>
  </p:sldMasterIdLst>
  <p:notesMasterIdLst>
    <p:notesMasterId r:id="rId33"/>
  </p:notesMasterIdLst>
  <p:handoutMasterIdLst>
    <p:handoutMasterId r:id="rId34"/>
  </p:handoutMasterIdLst>
  <p:sldIdLst>
    <p:sldId id="281" r:id="rId6"/>
    <p:sldId id="1806" r:id="rId7"/>
    <p:sldId id="1819" r:id="rId8"/>
    <p:sldId id="1820" r:id="rId9"/>
    <p:sldId id="1804" r:id="rId10"/>
    <p:sldId id="1805" r:id="rId11"/>
    <p:sldId id="1794" r:id="rId12"/>
    <p:sldId id="1769" r:id="rId13"/>
    <p:sldId id="1773" r:id="rId14"/>
    <p:sldId id="1791" r:id="rId15"/>
    <p:sldId id="1777" r:id="rId16"/>
    <p:sldId id="1778" r:id="rId17"/>
    <p:sldId id="1782" r:id="rId18"/>
    <p:sldId id="1796" r:id="rId19"/>
    <p:sldId id="1802" r:id="rId20"/>
    <p:sldId id="1824" r:id="rId21"/>
    <p:sldId id="291" r:id="rId22"/>
    <p:sldId id="1828" r:id="rId23"/>
    <p:sldId id="1829" r:id="rId24"/>
    <p:sldId id="1809" r:id="rId25"/>
    <p:sldId id="1810" r:id="rId26"/>
    <p:sldId id="1803" r:id="rId27"/>
    <p:sldId id="1813" r:id="rId28"/>
    <p:sldId id="1825" r:id="rId29"/>
    <p:sldId id="1827" r:id="rId30"/>
    <p:sldId id="1830" r:id="rId31"/>
    <p:sldId id="1801" r:id="rId32"/>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ggie Fleming" initials="MF" lastIdx="3" clrIdx="0">
    <p:extLst>
      <p:ext uri="{19B8F6BF-5375-455C-9EA6-DF929625EA0E}">
        <p15:presenceInfo xmlns:p15="http://schemas.microsoft.com/office/powerpoint/2012/main" userId="S::mfleming@falmouthme.org::6b1d9560-d94c-4da5-81ca-f3e6dc16e13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6600"/>
    <a:srgbClr val="009900"/>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085" autoAdjust="0"/>
    <p:restoredTop sz="86722" autoAdjust="0"/>
  </p:normalViewPr>
  <p:slideViewPr>
    <p:cSldViewPr>
      <p:cViewPr varScale="1">
        <p:scale>
          <a:sx n="99" d="100"/>
          <a:sy n="99" d="100"/>
        </p:scale>
        <p:origin x="1632" y="78"/>
      </p:cViewPr>
      <p:guideLst>
        <p:guide orient="horz" pos="2160"/>
        <p:guide pos="2880"/>
      </p:guideLst>
    </p:cSldViewPr>
  </p:slideViewPr>
  <p:outlineViewPr>
    <p:cViewPr>
      <p:scale>
        <a:sx n="33" d="100"/>
        <a:sy n="33" d="100"/>
      </p:scale>
      <p:origin x="0" y="35934"/>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63" d="100"/>
          <a:sy n="63" d="100"/>
        </p:scale>
        <p:origin x="-1962" y="-10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handoutMaster" Target="handoutMasters/handout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notesMaster" Target="notesMasters/notesMaster1.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FALMOUTH\DATA\PS\Shared\Fire%20Admin\Staffing%20Data\Historical%20Call%20Volume.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https://d.docs.live.net/a2fa59b753ed6eac/FALMOUTH%20FIRE/Falmouth%20Fire%20Survey/Falmouth%20Fire%20and%20EMS%20Survey%20Data.xlsx" TargetMode="External"/><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Apparatus</a:t>
            </a:r>
            <a:r>
              <a:rPr lang="en-US" baseline="0" dirty="0"/>
              <a:t> Called to Scene but did not Respond</a:t>
            </a:r>
            <a:endParaRPr lang="en-US"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tx>
            <c:strRef>
              <c:f>Summary!$A$4</c:f>
              <c:strCache>
                <c:ptCount val="1"/>
                <c:pt idx="0">
                  <c:v>2019</c:v>
                </c:pt>
              </c:strCache>
            </c:strRef>
          </c:tx>
          <c:spPr>
            <a:solidFill>
              <a:schemeClr val="accent6"/>
            </a:solidFill>
            <a:ln>
              <a:noFill/>
            </a:ln>
            <a:effectLst/>
          </c:spPr>
          <c:invertIfNegative val="0"/>
          <c:cat>
            <c:strRef>
              <c:f>(Summary!$N$1,Summary!$K$1,Summary!$E$1,Summary!$H$1,Summary!$B$1)</c:f>
              <c:strCache>
                <c:ptCount val="5"/>
                <c:pt idx="0">
                  <c:v>Tank 4</c:v>
                </c:pt>
                <c:pt idx="1">
                  <c:v>Tower 2</c:v>
                </c:pt>
                <c:pt idx="2">
                  <c:v>Engine 4</c:v>
                </c:pt>
                <c:pt idx="3">
                  <c:v>Engine 2</c:v>
                </c:pt>
                <c:pt idx="4">
                  <c:v>Engine 1</c:v>
                </c:pt>
              </c:strCache>
            </c:strRef>
          </c:cat>
          <c:val>
            <c:numRef>
              <c:f>(Summary!$P$4,Summary!$M$4,Summary!$G$4,Summary!$J$4,Summary!$D$4)</c:f>
              <c:numCache>
                <c:formatCode>0%</c:formatCode>
                <c:ptCount val="5"/>
                <c:pt idx="0">
                  <c:v>0.3968253968253968</c:v>
                </c:pt>
                <c:pt idx="1">
                  <c:v>0.43093922651933703</c:v>
                </c:pt>
                <c:pt idx="2">
                  <c:v>0.11442786069651742</c:v>
                </c:pt>
                <c:pt idx="3">
                  <c:v>9.5354523227383858E-2</c:v>
                </c:pt>
                <c:pt idx="4">
                  <c:v>0.23220973782771537</c:v>
                </c:pt>
              </c:numCache>
            </c:numRef>
          </c:val>
          <c:extLst>
            <c:ext xmlns:c16="http://schemas.microsoft.com/office/drawing/2014/chart" uri="{C3380CC4-5D6E-409C-BE32-E72D297353CC}">
              <c16:uniqueId val="{00000000-DC57-4C26-9946-42F83E506580}"/>
            </c:ext>
          </c:extLst>
        </c:ser>
        <c:ser>
          <c:idx val="1"/>
          <c:order val="1"/>
          <c:tx>
            <c:strRef>
              <c:f>Summary!$A$3</c:f>
              <c:strCache>
                <c:ptCount val="1"/>
                <c:pt idx="0">
                  <c:v>2011</c:v>
                </c:pt>
              </c:strCache>
            </c:strRef>
          </c:tx>
          <c:spPr>
            <a:solidFill>
              <a:srgbClr val="C00000"/>
            </a:solidFill>
            <a:ln>
              <a:noFill/>
            </a:ln>
            <a:effectLst/>
          </c:spPr>
          <c:invertIfNegative val="0"/>
          <c:cat>
            <c:strRef>
              <c:f>(Summary!$N$1,Summary!$K$1,Summary!$E$1,Summary!$H$1,Summary!$B$1)</c:f>
              <c:strCache>
                <c:ptCount val="5"/>
                <c:pt idx="0">
                  <c:v>Tank 4</c:v>
                </c:pt>
                <c:pt idx="1">
                  <c:v>Tower 2</c:v>
                </c:pt>
                <c:pt idx="2">
                  <c:v>Engine 4</c:v>
                </c:pt>
                <c:pt idx="3">
                  <c:v>Engine 2</c:v>
                </c:pt>
                <c:pt idx="4">
                  <c:v>Engine 1</c:v>
                </c:pt>
              </c:strCache>
            </c:strRef>
          </c:cat>
          <c:val>
            <c:numRef>
              <c:f>(Summary!$P$3,Summary!$M$3,Summary!$G$3,Summary!$J$3,Summary!$D$3)</c:f>
              <c:numCache>
                <c:formatCode>0%</c:formatCode>
                <c:ptCount val="5"/>
                <c:pt idx="0">
                  <c:v>0.16901408450704225</c:v>
                </c:pt>
                <c:pt idx="1">
                  <c:v>0.14450867052023122</c:v>
                </c:pt>
                <c:pt idx="2">
                  <c:v>7.4235807860262015E-2</c:v>
                </c:pt>
                <c:pt idx="3">
                  <c:v>3.5031847133757961E-2</c:v>
                </c:pt>
                <c:pt idx="4">
                  <c:v>6.4864864864864868E-2</c:v>
                </c:pt>
              </c:numCache>
            </c:numRef>
          </c:val>
          <c:extLst>
            <c:ext xmlns:c16="http://schemas.microsoft.com/office/drawing/2014/chart" uri="{C3380CC4-5D6E-409C-BE32-E72D297353CC}">
              <c16:uniqueId val="{00000001-DC57-4C26-9946-42F83E506580}"/>
            </c:ext>
          </c:extLst>
        </c:ser>
        <c:dLbls>
          <c:showLegendKey val="0"/>
          <c:showVal val="0"/>
          <c:showCatName val="0"/>
          <c:showSerName val="0"/>
          <c:showPercent val="0"/>
          <c:showBubbleSize val="0"/>
        </c:dLbls>
        <c:gapWidth val="150"/>
        <c:axId val="275423488"/>
        <c:axId val="275426112"/>
      </c:barChart>
      <c:catAx>
        <c:axId val="27542348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75426112"/>
        <c:crosses val="autoZero"/>
        <c:auto val="1"/>
        <c:lblAlgn val="ctr"/>
        <c:lblOffset val="100"/>
        <c:noMultiLvlLbl val="0"/>
      </c:catAx>
      <c:valAx>
        <c:axId val="275426112"/>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dirty="0"/>
                  <a:t>% Non-Response</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75423488"/>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2011 Responders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dPt>
            <c:idx val="0"/>
            <c:bubble3D val="0"/>
            <c:spPr>
              <a:solidFill>
                <a:schemeClr val="tx2"/>
              </a:solidFill>
              <a:ln w="19050">
                <a:solidFill>
                  <a:schemeClr val="lt1"/>
                </a:solidFill>
              </a:ln>
              <a:effectLst/>
            </c:spPr>
            <c:extLst>
              <c:ext xmlns:c16="http://schemas.microsoft.com/office/drawing/2014/chart" uri="{C3380CC4-5D6E-409C-BE32-E72D297353CC}">
                <c16:uniqueId val="{00000001-AABF-4977-91A7-F897E8A9D193}"/>
              </c:ext>
            </c:extLst>
          </c:dPt>
          <c:dPt>
            <c:idx val="1"/>
            <c:bubble3D val="0"/>
            <c:spPr>
              <a:solidFill>
                <a:schemeClr val="accent1"/>
              </a:solidFill>
              <a:ln w="19050">
                <a:solidFill>
                  <a:schemeClr val="lt1"/>
                </a:solidFill>
              </a:ln>
              <a:effectLst/>
            </c:spPr>
            <c:extLst>
              <c:ext xmlns:c16="http://schemas.microsoft.com/office/drawing/2014/chart" uri="{C3380CC4-5D6E-409C-BE32-E72D297353CC}">
                <c16:uniqueId val="{00000003-AABF-4977-91A7-F897E8A9D193}"/>
              </c:ext>
            </c:extLst>
          </c:dPt>
          <c:cat>
            <c:strRef>
              <c:f>'pie chart avg crew size'!$D$5:$E$5</c:f>
              <c:strCache>
                <c:ptCount val="2"/>
                <c:pt idx="0">
                  <c:v>Paid Staff</c:v>
                </c:pt>
                <c:pt idx="1">
                  <c:v>Call Staff</c:v>
                </c:pt>
              </c:strCache>
            </c:strRef>
          </c:cat>
          <c:val>
            <c:numRef>
              <c:f>'pie chart avg crew size'!$D$6:$E$6</c:f>
              <c:numCache>
                <c:formatCode>General</c:formatCode>
                <c:ptCount val="2"/>
                <c:pt idx="0">
                  <c:v>1955</c:v>
                </c:pt>
                <c:pt idx="1">
                  <c:v>6752</c:v>
                </c:pt>
              </c:numCache>
            </c:numRef>
          </c:val>
          <c:extLst>
            <c:ext xmlns:c16="http://schemas.microsoft.com/office/drawing/2014/chart" uri="{C3380CC4-5D6E-409C-BE32-E72D297353CC}">
              <c16:uniqueId val="{00000004-AABF-4977-91A7-F897E8A9D193}"/>
            </c:ext>
          </c:extLst>
        </c:ser>
        <c:dLbls>
          <c:showLegendKey val="0"/>
          <c:showVal val="0"/>
          <c:showCatName val="0"/>
          <c:showSerName val="0"/>
          <c:showPercent val="0"/>
          <c:showBubbleSize val="0"/>
          <c:showLeaderLines val="1"/>
        </c:dLbls>
        <c:firstSliceAng val="0"/>
      </c:pieChart>
      <c:spPr>
        <a:noFill/>
        <a:ln w="25400">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2019 Responders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spPr>
            <a:solidFill>
              <a:schemeClr val="tx2"/>
            </a:solidFill>
          </c:spPr>
          <c:dPt>
            <c:idx val="0"/>
            <c:bubble3D val="0"/>
            <c:spPr>
              <a:solidFill>
                <a:schemeClr val="tx2"/>
              </a:solidFill>
              <a:ln w="19050">
                <a:solidFill>
                  <a:schemeClr val="lt1"/>
                </a:solidFill>
              </a:ln>
              <a:effectLst/>
            </c:spPr>
            <c:extLst>
              <c:ext xmlns:c16="http://schemas.microsoft.com/office/drawing/2014/chart" uri="{C3380CC4-5D6E-409C-BE32-E72D297353CC}">
                <c16:uniqueId val="{00000001-342E-4A40-8B9D-BF199E6BF6F0}"/>
              </c:ext>
            </c:extLst>
          </c:dPt>
          <c:dPt>
            <c:idx val="1"/>
            <c:bubble3D val="0"/>
            <c:spPr>
              <a:solidFill>
                <a:schemeClr val="accent1"/>
              </a:solidFill>
              <a:ln w="19050">
                <a:solidFill>
                  <a:schemeClr val="lt1"/>
                </a:solidFill>
              </a:ln>
              <a:effectLst/>
            </c:spPr>
            <c:extLst>
              <c:ext xmlns:c16="http://schemas.microsoft.com/office/drawing/2014/chart" uri="{C3380CC4-5D6E-409C-BE32-E72D297353CC}">
                <c16:uniqueId val="{00000003-342E-4A40-8B9D-BF199E6BF6F0}"/>
              </c:ext>
            </c:extLst>
          </c:dPt>
          <c:cat>
            <c:strRef>
              <c:f>'pie chart avg crew size'!$J$5:$K$5</c:f>
              <c:strCache>
                <c:ptCount val="2"/>
                <c:pt idx="0">
                  <c:v>Paid Staff</c:v>
                </c:pt>
                <c:pt idx="1">
                  <c:v>Call Staff</c:v>
                </c:pt>
              </c:strCache>
            </c:strRef>
          </c:cat>
          <c:val>
            <c:numRef>
              <c:f>'pie chart avg crew size'!$J$6:$K$6</c:f>
              <c:numCache>
                <c:formatCode>General</c:formatCode>
                <c:ptCount val="2"/>
                <c:pt idx="0">
                  <c:v>5089</c:v>
                </c:pt>
                <c:pt idx="1">
                  <c:v>3425</c:v>
                </c:pt>
              </c:numCache>
            </c:numRef>
          </c:val>
          <c:extLst>
            <c:ext xmlns:c16="http://schemas.microsoft.com/office/drawing/2014/chart" uri="{C3380CC4-5D6E-409C-BE32-E72D297353CC}">
              <c16:uniqueId val="{00000004-342E-4A40-8B9D-BF199E6BF6F0}"/>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'[Falmouth Fire and EMS Survey Data.xlsx]No-Show-Reasons'!$B$5</c:f>
              <c:strCache>
                <c:ptCount val="1"/>
                <c:pt idx="0">
                  <c:v>Yes (%)</c:v>
                </c:pt>
              </c:strCache>
            </c:strRef>
          </c:tx>
          <c:spPr>
            <a:solidFill>
              <a:schemeClr val="accent1"/>
            </a:solidFill>
            <a:ln>
              <a:noFill/>
            </a:ln>
            <a:effectLst/>
          </c:spPr>
          <c:invertIfNegative val="0"/>
          <c:cat>
            <c:strRef>
              <c:f>'[Falmouth Fire and EMS Survey Data.xlsx]No-Show-Reasons'!$A$6:$A$20</c:f>
              <c:strCache>
                <c:ptCount val="15"/>
                <c:pt idx="0">
                  <c:v>34 - Work</c:v>
                </c:pt>
                <c:pt idx="1">
                  <c:v>34 - Family</c:v>
                </c:pt>
                <c:pt idx="2">
                  <c:v>34 - Calls Too Long</c:v>
                </c:pt>
                <c:pt idx="3">
                  <c:v>34 - Sports / Hobby</c:v>
                </c:pt>
                <c:pt idx="4">
                  <c:v>34 - Not Paid Enough</c:v>
                </c:pt>
                <c:pt idx="5">
                  <c:v>34 - Volunteer / Work Elsewhere</c:v>
                </c:pt>
                <c:pt idx="6">
                  <c:v>34 - Too Much Training</c:v>
                </c:pt>
                <c:pt idx="7">
                  <c:v>34 - Not Interested</c:v>
                </c:pt>
                <c:pt idx="8">
                  <c:v>34 - Too Many Routine Calls</c:v>
                </c:pt>
                <c:pt idx="9">
                  <c:v>34 - Too Many Calls</c:v>
                </c:pt>
                <c:pt idx="10">
                  <c:v>34 - Don't Live in Town Anymore</c:v>
                </c:pt>
                <c:pt idx="11">
                  <c:v>34 - Done This Too Long</c:v>
                </c:pt>
                <c:pt idx="12">
                  <c:v>34 - Fire-EMS Asked to Do Too Much</c:v>
                </c:pt>
                <c:pt idx="13">
                  <c:v>34 - Don't Like Others Who Respond</c:v>
                </c:pt>
                <c:pt idx="14">
                  <c:v>34 - Feel Like I'm Not Needed</c:v>
                </c:pt>
              </c:strCache>
            </c:strRef>
          </c:cat>
          <c:val>
            <c:numRef>
              <c:f>'[Falmouth Fire and EMS Survey Data.xlsx]No-Show-Reasons'!$B$6:$B$20</c:f>
              <c:numCache>
                <c:formatCode>0%</c:formatCode>
                <c:ptCount val="15"/>
                <c:pt idx="0">
                  <c:v>0.73333333333333328</c:v>
                </c:pt>
                <c:pt idx="1">
                  <c:v>0.68888888888888888</c:v>
                </c:pt>
                <c:pt idx="2">
                  <c:v>4.4444444444444446E-2</c:v>
                </c:pt>
                <c:pt idx="3">
                  <c:v>0.1111111111111111</c:v>
                </c:pt>
                <c:pt idx="4">
                  <c:v>4.4444444444444446E-2</c:v>
                </c:pt>
                <c:pt idx="5">
                  <c:v>0.2</c:v>
                </c:pt>
                <c:pt idx="6">
                  <c:v>2.2222222222222223E-2</c:v>
                </c:pt>
                <c:pt idx="7">
                  <c:v>8.8888888888888892E-2</c:v>
                </c:pt>
                <c:pt idx="8">
                  <c:v>8.8888888888888892E-2</c:v>
                </c:pt>
                <c:pt idx="9">
                  <c:v>0</c:v>
                </c:pt>
                <c:pt idx="10">
                  <c:v>0.13333333333333333</c:v>
                </c:pt>
                <c:pt idx="11">
                  <c:v>6.6666666666666666E-2</c:v>
                </c:pt>
                <c:pt idx="12">
                  <c:v>0</c:v>
                </c:pt>
                <c:pt idx="13">
                  <c:v>0.1111111111111111</c:v>
                </c:pt>
                <c:pt idx="14">
                  <c:v>6.6666666666666666E-2</c:v>
                </c:pt>
              </c:numCache>
            </c:numRef>
          </c:val>
          <c:extLst>
            <c:ext xmlns:c16="http://schemas.microsoft.com/office/drawing/2014/chart" uri="{C3380CC4-5D6E-409C-BE32-E72D297353CC}">
              <c16:uniqueId val="{00000000-55BD-43D6-B513-31619E9D0284}"/>
            </c:ext>
          </c:extLst>
        </c:ser>
        <c:dLbls>
          <c:showLegendKey val="0"/>
          <c:showVal val="0"/>
          <c:showCatName val="0"/>
          <c:showSerName val="0"/>
          <c:showPercent val="0"/>
          <c:showBubbleSize val="0"/>
        </c:dLbls>
        <c:gapWidth val="150"/>
        <c:overlap val="100"/>
        <c:axId val="683770336"/>
        <c:axId val="683769680"/>
      </c:barChart>
      <c:catAx>
        <c:axId val="6837703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83769680"/>
        <c:crosses val="autoZero"/>
        <c:auto val="1"/>
        <c:lblAlgn val="ctr"/>
        <c:lblOffset val="100"/>
        <c:noMultiLvlLbl val="0"/>
      </c:catAx>
      <c:valAx>
        <c:axId val="683769680"/>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8377033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0834" name="Rectangle 2"/>
          <p:cNvSpPr>
            <a:spLocks noGrp="1" noChangeArrowheads="1"/>
          </p:cNvSpPr>
          <p:nvPr>
            <p:ph type="hdr" sz="quarter"/>
          </p:nvPr>
        </p:nvSpPr>
        <p:spPr bwMode="auto">
          <a:xfrm>
            <a:off x="1" y="0"/>
            <a:ext cx="3037146" cy="4647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66" tIns="46583" rIns="93166" bIns="46583" numCol="1" anchor="t" anchorCtr="0" compatLnSpc="1">
            <a:prstTxWarp prst="textNoShape">
              <a:avLst/>
            </a:prstTxWarp>
          </a:bodyPr>
          <a:lstStyle>
            <a:lvl1pPr defTabSz="931711">
              <a:defRPr sz="1200"/>
            </a:lvl1pPr>
          </a:lstStyle>
          <a:p>
            <a:pPr>
              <a:defRPr/>
            </a:pPr>
            <a:endParaRPr lang="en-US" dirty="0"/>
          </a:p>
        </p:txBody>
      </p:sp>
      <p:sp>
        <p:nvSpPr>
          <p:cNvPr id="120835" name="Rectangle 3"/>
          <p:cNvSpPr>
            <a:spLocks noGrp="1" noChangeArrowheads="1"/>
          </p:cNvSpPr>
          <p:nvPr>
            <p:ph type="dt" sz="quarter" idx="1"/>
          </p:nvPr>
        </p:nvSpPr>
        <p:spPr bwMode="auto">
          <a:xfrm>
            <a:off x="3971654" y="0"/>
            <a:ext cx="3037146" cy="4647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66" tIns="46583" rIns="93166" bIns="46583" numCol="1" anchor="t" anchorCtr="0" compatLnSpc="1">
            <a:prstTxWarp prst="textNoShape">
              <a:avLst/>
            </a:prstTxWarp>
          </a:bodyPr>
          <a:lstStyle>
            <a:lvl1pPr algn="r" defTabSz="931711">
              <a:defRPr sz="1200"/>
            </a:lvl1pPr>
          </a:lstStyle>
          <a:p>
            <a:pPr>
              <a:defRPr/>
            </a:pPr>
            <a:endParaRPr lang="en-US" dirty="0"/>
          </a:p>
        </p:txBody>
      </p:sp>
      <p:sp>
        <p:nvSpPr>
          <p:cNvPr id="120836" name="Rectangle 4"/>
          <p:cNvSpPr>
            <a:spLocks noGrp="1" noChangeArrowheads="1"/>
          </p:cNvSpPr>
          <p:nvPr>
            <p:ph type="ftr" sz="quarter" idx="2"/>
          </p:nvPr>
        </p:nvSpPr>
        <p:spPr bwMode="auto">
          <a:xfrm>
            <a:off x="1" y="8830064"/>
            <a:ext cx="3037146" cy="4647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66" tIns="46583" rIns="93166" bIns="46583" numCol="1" anchor="b" anchorCtr="0" compatLnSpc="1">
            <a:prstTxWarp prst="textNoShape">
              <a:avLst/>
            </a:prstTxWarp>
          </a:bodyPr>
          <a:lstStyle>
            <a:lvl1pPr defTabSz="931711">
              <a:defRPr sz="1200"/>
            </a:lvl1pPr>
          </a:lstStyle>
          <a:p>
            <a:pPr>
              <a:defRPr/>
            </a:pPr>
            <a:endParaRPr lang="en-US" dirty="0"/>
          </a:p>
        </p:txBody>
      </p:sp>
      <p:sp>
        <p:nvSpPr>
          <p:cNvPr id="120837" name="Rectangle 5"/>
          <p:cNvSpPr>
            <a:spLocks noGrp="1" noChangeArrowheads="1"/>
          </p:cNvSpPr>
          <p:nvPr>
            <p:ph type="sldNum" sz="quarter" idx="3"/>
          </p:nvPr>
        </p:nvSpPr>
        <p:spPr bwMode="auto">
          <a:xfrm>
            <a:off x="3971654" y="8830064"/>
            <a:ext cx="3037146" cy="4647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66" tIns="46583" rIns="93166" bIns="46583" numCol="1" anchor="b" anchorCtr="0" compatLnSpc="1">
            <a:prstTxWarp prst="textNoShape">
              <a:avLst/>
            </a:prstTxWarp>
          </a:bodyPr>
          <a:lstStyle>
            <a:lvl1pPr algn="r" defTabSz="931711">
              <a:defRPr sz="1200"/>
            </a:lvl1pPr>
          </a:lstStyle>
          <a:p>
            <a:pPr>
              <a:defRPr/>
            </a:pPr>
            <a:fld id="{FB2ED8AF-F881-4D9C-823A-7DC2F2DE45A4}" type="slidenum">
              <a:rPr lang="en-US"/>
              <a:pPr>
                <a:defRPr/>
              </a:pPr>
              <a:t>‹#›</a:t>
            </a:fld>
            <a:endParaRPr lang="en-US" dirty="0"/>
          </a:p>
        </p:txBody>
      </p:sp>
    </p:spTree>
    <p:extLst>
      <p:ext uri="{BB962C8B-B14F-4D97-AF65-F5344CB8AC3E}">
        <p14:creationId xmlns:p14="http://schemas.microsoft.com/office/powerpoint/2010/main" val="41853852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735" cy="464503"/>
          </a:xfrm>
          <a:prstGeom prst="rect">
            <a:avLst/>
          </a:prstGeom>
        </p:spPr>
        <p:txBody>
          <a:bodyPr vert="horz" lIns="91294" tIns="45647" rIns="91294" bIns="45647" rtlCol="0"/>
          <a:lstStyle>
            <a:lvl1pPr algn="l">
              <a:defRPr sz="1200"/>
            </a:lvl1pPr>
          </a:lstStyle>
          <a:p>
            <a:endParaRPr lang="en-US" dirty="0"/>
          </a:p>
        </p:txBody>
      </p:sp>
      <p:sp>
        <p:nvSpPr>
          <p:cNvPr id="3" name="Date Placeholder 2"/>
          <p:cNvSpPr>
            <a:spLocks noGrp="1"/>
          </p:cNvSpPr>
          <p:nvPr>
            <p:ph type="dt" idx="1"/>
          </p:nvPr>
        </p:nvSpPr>
        <p:spPr>
          <a:xfrm>
            <a:off x="3971081" y="0"/>
            <a:ext cx="3037735" cy="464503"/>
          </a:xfrm>
          <a:prstGeom prst="rect">
            <a:avLst/>
          </a:prstGeom>
        </p:spPr>
        <p:txBody>
          <a:bodyPr vert="horz" lIns="91294" tIns="45647" rIns="91294" bIns="45647" rtlCol="0"/>
          <a:lstStyle>
            <a:lvl1pPr algn="r">
              <a:defRPr sz="1200"/>
            </a:lvl1pPr>
          </a:lstStyle>
          <a:p>
            <a:fld id="{3568FD6D-57FF-4342-82FF-D9DF5C7C5D6A}" type="datetimeFigureOut">
              <a:rPr lang="en-US" smtClean="0"/>
              <a:pPr/>
              <a:t>2/21/2020</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294" tIns="45647" rIns="91294" bIns="45647" rtlCol="0" anchor="ctr"/>
          <a:lstStyle/>
          <a:p>
            <a:endParaRPr lang="en-US" dirty="0"/>
          </a:p>
        </p:txBody>
      </p:sp>
      <p:sp>
        <p:nvSpPr>
          <p:cNvPr id="5" name="Notes Placeholder 4"/>
          <p:cNvSpPr>
            <a:spLocks noGrp="1"/>
          </p:cNvSpPr>
          <p:nvPr>
            <p:ph type="body" sz="quarter" idx="3"/>
          </p:nvPr>
        </p:nvSpPr>
        <p:spPr>
          <a:xfrm>
            <a:off x="700406" y="4415156"/>
            <a:ext cx="5609588" cy="4183697"/>
          </a:xfrm>
          <a:prstGeom prst="rect">
            <a:avLst/>
          </a:prstGeom>
        </p:spPr>
        <p:txBody>
          <a:bodyPr vert="horz" lIns="91294" tIns="45647" rIns="91294" bIns="45647"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30312"/>
            <a:ext cx="3037735" cy="464503"/>
          </a:xfrm>
          <a:prstGeom prst="rect">
            <a:avLst/>
          </a:prstGeom>
        </p:spPr>
        <p:txBody>
          <a:bodyPr vert="horz" lIns="91294" tIns="45647" rIns="91294" bIns="45647"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1081" y="8830312"/>
            <a:ext cx="3037735" cy="464503"/>
          </a:xfrm>
          <a:prstGeom prst="rect">
            <a:avLst/>
          </a:prstGeom>
        </p:spPr>
        <p:txBody>
          <a:bodyPr vert="horz" lIns="91294" tIns="45647" rIns="91294" bIns="45647" rtlCol="0" anchor="b"/>
          <a:lstStyle>
            <a:lvl1pPr algn="r">
              <a:defRPr sz="1200"/>
            </a:lvl1pPr>
          </a:lstStyle>
          <a:p>
            <a:fld id="{36B16D4B-7519-4C09-BD00-CB68024A27C0}" type="slidenum">
              <a:rPr lang="en-US" smtClean="0"/>
              <a:pPr/>
              <a:t>‹#›</a:t>
            </a:fld>
            <a:endParaRPr lang="en-US" dirty="0"/>
          </a:p>
        </p:txBody>
      </p:sp>
    </p:spTree>
    <p:extLst>
      <p:ext uri="{BB962C8B-B14F-4D97-AF65-F5344CB8AC3E}">
        <p14:creationId xmlns:p14="http://schemas.microsoft.com/office/powerpoint/2010/main" val="24516925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B16D4B-7519-4C09-BD00-CB68024A27C0}" type="slidenum">
              <a:rPr lang="en-US" smtClean="0"/>
              <a:pPr/>
              <a:t>1</a:t>
            </a:fld>
            <a:endParaRPr lang="en-US" dirty="0"/>
          </a:p>
        </p:txBody>
      </p:sp>
    </p:spTree>
    <p:extLst>
      <p:ext uri="{BB962C8B-B14F-4D97-AF65-F5344CB8AC3E}">
        <p14:creationId xmlns:p14="http://schemas.microsoft.com/office/powerpoint/2010/main" val="16435540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6B16D4B-7519-4C09-BD00-CB68024A27C0}" type="slidenum">
              <a:rPr lang="en-US" smtClean="0"/>
              <a:pPr/>
              <a:t>4</a:t>
            </a:fld>
            <a:endParaRPr lang="en-US" dirty="0"/>
          </a:p>
        </p:txBody>
      </p:sp>
    </p:spTree>
    <p:extLst>
      <p:ext uri="{BB962C8B-B14F-4D97-AF65-F5344CB8AC3E}">
        <p14:creationId xmlns:p14="http://schemas.microsoft.com/office/powerpoint/2010/main" val="17899272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6B16D4B-7519-4C09-BD00-CB68024A27C0}" type="slidenum">
              <a:rPr lang="en-US" smtClean="0"/>
              <a:pPr/>
              <a:t>5</a:t>
            </a:fld>
            <a:endParaRPr lang="en-US" dirty="0"/>
          </a:p>
        </p:txBody>
      </p:sp>
    </p:spTree>
    <p:extLst>
      <p:ext uri="{BB962C8B-B14F-4D97-AF65-F5344CB8AC3E}">
        <p14:creationId xmlns:p14="http://schemas.microsoft.com/office/powerpoint/2010/main" val="22151303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6B16D4B-7519-4C09-BD00-CB68024A27C0}" type="slidenum">
              <a:rPr lang="en-US" smtClean="0"/>
              <a:pPr/>
              <a:t>6</a:t>
            </a:fld>
            <a:endParaRPr lang="en-US" dirty="0"/>
          </a:p>
        </p:txBody>
      </p:sp>
    </p:spTree>
    <p:extLst>
      <p:ext uri="{BB962C8B-B14F-4D97-AF65-F5344CB8AC3E}">
        <p14:creationId xmlns:p14="http://schemas.microsoft.com/office/powerpoint/2010/main" val="6621139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6B16D4B-7519-4C09-BD00-CB68024A27C0}" type="slidenum">
              <a:rPr lang="en-US" smtClean="0"/>
              <a:pPr/>
              <a:t>11</a:t>
            </a:fld>
            <a:endParaRPr lang="en-US" dirty="0"/>
          </a:p>
        </p:txBody>
      </p:sp>
    </p:spTree>
    <p:extLst>
      <p:ext uri="{BB962C8B-B14F-4D97-AF65-F5344CB8AC3E}">
        <p14:creationId xmlns:p14="http://schemas.microsoft.com/office/powerpoint/2010/main" val="22501462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28600"/>
            <a:ext cx="7772400" cy="4571999"/>
          </a:xfrm>
        </p:spPr>
        <p:txBody>
          <a:bodyPr anchor="ctr">
            <a:noAutofit/>
          </a:bodyPr>
          <a:lstStyle>
            <a:lvl1pPr>
              <a:lnSpc>
                <a:spcPct val="100000"/>
              </a:lnSpc>
              <a:defRPr sz="8800" spc="-80" baseline="0">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457200" y="4800600"/>
            <a:ext cx="6858000" cy="914400"/>
          </a:xfrm>
        </p:spPr>
        <p:txBody>
          <a:bodyPr/>
          <a:lstStyle>
            <a:lvl1pPr marL="0" indent="0" algn="l">
              <a:buNone/>
              <a:defRPr b="0" cap="all" spc="120" baseline="0">
                <a:solidFill>
                  <a:schemeClr val="tx2"/>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altLang="en-US" dirty="0"/>
          </a:p>
        </p:txBody>
      </p:sp>
      <p:sp>
        <p:nvSpPr>
          <p:cNvPr id="5" name="Footer Placeholder 4"/>
          <p:cNvSpPr>
            <a:spLocks noGrp="1"/>
          </p:cNvSpPr>
          <p:nvPr>
            <p:ph type="ftr" sz="quarter" idx="11"/>
          </p:nvPr>
        </p:nvSpPr>
        <p:spPr/>
        <p:txBody>
          <a:bodyPr/>
          <a:lstStyle/>
          <a:p>
            <a:pPr>
              <a:defRPr/>
            </a:pPr>
            <a:endParaRPr lang="en-US" altLang="en-US" dirty="0"/>
          </a:p>
        </p:txBody>
      </p:sp>
      <p:sp>
        <p:nvSpPr>
          <p:cNvPr id="9" name="Rectangle 8"/>
          <p:cNvSpPr/>
          <p:nvPr/>
        </p:nvSpPr>
        <p:spPr>
          <a:xfrm>
            <a:off x="9001124" y="4846320"/>
            <a:ext cx="142876" cy="2011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9001124" y="0"/>
            <a:ext cx="142876" cy="4846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5"/>
          <p:cNvSpPr>
            <a:spLocks noGrp="1"/>
          </p:cNvSpPr>
          <p:nvPr>
            <p:ph type="sldNum" sz="quarter" idx="12"/>
          </p:nvPr>
        </p:nvSpPr>
        <p:spPr/>
        <p:txBody>
          <a:bodyPr/>
          <a:lstStyle>
            <a:lvl1pPr>
              <a:defRPr>
                <a:solidFill>
                  <a:schemeClr val="tx1"/>
                </a:solidFill>
              </a:defRPr>
            </a:lvl1pPr>
          </a:lstStyle>
          <a:p>
            <a:pPr>
              <a:defRPr/>
            </a:pPr>
            <a:fld id="{E125C55E-B9A1-469B-A499-4C72BF954F55}" type="slidenum">
              <a:rPr lang="en-US" altLang="en-US" smtClean="0"/>
              <a:pPr>
                <a:defRPr/>
              </a:pPr>
              <a:t>‹#›</a:t>
            </a:fld>
            <a:endParaRPr lang="en-US" altLang="en-US" dirty="0"/>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altLang="en-US" dirty="0"/>
          </a:p>
        </p:txBody>
      </p:sp>
      <p:sp>
        <p:nvSpPr>
          <p:cNvPr id="5" name="Footer Placeholder 4"/>
          <p:cNvSpPr>
            <a:spLocks noGrp="1"/>
          </p:cNvSpPr>
          <p:nvPr>
            <p:ph type="ftr" sz="quarter" idx="11"/>
          </p:nvPr>
        </p:nvSpPr>
        <p:spPr/>
        <p:txBody>
          <a:bodyPr/>
          <a:lstStyle/>
          <a:p>
            <a:pPr>
              <a:defRPr/>
            </a:pPr>
            <a:endParaRPr lang="en-US" altLang="en-US" dirty="0"/>
          </a:p>
        </p:txBody>
      </p:sp>
      <p:sp>
        <p:nvSpPr>
          <p:cNvPr id="6" name="Slide Number Placeholder 5"/>
          <p:cNvSpPr>
            <a:spLocks noGrp="1"/>
          </p:cNvSpPr>
          <p:nvPr>
            <p:ph type="sldNum" sz="quarter" idx="12"/>
          </p:nvPr>
        </p:nvSpPr>
        <p:spPr/>
        <p:txBody>
          <a:bodyPr/>
          <a:lstStyle/>
          <a:p>
            <a:pPr>
              <a:defRPr/>
            </a:pPr>
            <a:fld id="{7ACBC570-B135-43A7-9E29-47B84A328566}" type="slidenum">
              <a:rPr lang="en-US" altLang="en-US" smtClean="0"/>
              <a:pPr>
                <a:defRPr/>
              </a:pPr>
              <a:t>‹#›</a:t>
            </a:fld>
            <a:endParaRPr lang="en-US" altLang="en-US" dirty="0"/>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altLang="en-US" dirty="0"/>
          </a:p>
        </p:txBody>
      </p:sp>
      <p:sp>
        <p:nvSpPr>
          <p:cNvPr id="5" name="Footer Placeholder 4"/>
          <p:cNvSpPr>
            <a:spLocks noGrp="1"/>
          </p:cNvSpPr>
          <p:nvPr>
            <p:ph type="ftr" sz="quarter" idx="11"/>
          </p:nvPr>
        </p:nvSpPr>
        <p:spPr/>
        <p:txBody>
          <a:bodyPr/>
          <a:lstStyle/>
          <a:p>
            <a:pPr>
              <a:defRPr/>
            </a:pPr>
            <a:endParaRPr lang="en-US" altLang="en-US" dirty="0"/>
          </a:p>
        </p:txBody>
      </p:sp>
      <p:sp>
        <p:nvSpPr>
          <p:cNvPr id="6" name="Slide Number Placeholder 5"/>
          <p:cNvSpPr>
            <a:spLocks noGrp="1"/>
          </p:cNvSpPr>
          <p:nvPr>
            <p:ph type="sldNum" sz="quarter" idx="12"/>
          </p:nvPr>
        </p:nvSpPr>
        <p:spPr/>
        <p:txBody>
          <a:bodyPr/>
          <a:lstStyle/>
          <a:p>
            <a:pPr>
              <a:defRPr/>
            </a:pPr>
            <a:fld id="{8E0A10BF-DF6A-4AF1-AFFC-7BBE2A0D1186}" type="slidenum">
              <a:rPr lang="en-US" altLang="en-US" smtClean="0"/>
              <a:pPr>
                <a:defRPr/>
              </a:pPr>
              <a:t>‹#›</a:t>
            </a:fld>
            <a:endParaRPr lang="en-US" altLang="en-US" dirty="0"/>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8"/>
            <a:ext cx="7543800" cy="1295400"/>
          </a:xfrm>
        </p:spPr>
        <p:txBody>
          <a:bodyPr/>
          <a:lstStyle/>
          <a:p>
            <a:r>
              <a:rPr lang="en-US"/>
              <a:t>Click to edit Master title style</a:t>
            </a:r>
          </a:p>
        </p:txBody>
      </p:sp>
      <p:sp>
        <p:nvSpPr>
          <p:cNvPr id="3" name="ClipArt Placeholder 2"/>
          <p:cNvSpPr>
            <a:spLocks noGrp="1"/>
          </p:cNvSpPr>
          <p:nvPr>
            <p:ph type="clipArt" sz="half" idx="1"/>
          </p:nvPr>
        </p:nvSpPr>
        <p:spPr>
          <a:xfrm>
            <a:off x="457200" y="1719263"/>
            <a:ext cx="4038600" cy="4411662"/>
          </a:xfrm>
        </p:spPr>
        <p:txBody>
          <a:bodyPr/>
          <a:lstStyle/>
          <a:p>
            <a:pPr lvl="0"/>
            <a:endParaRPr lang="en-US" noProof="0" dirty="0"/>
          </a:p>
        </p:txBody>
      </p:sp>
      <p:sp>
        <p:nvSpPr>
          <p:cNvPr id="4" name="Text Placeholder 3"/>
          <p:cNvSpPr>
            <a:spLocks noGrp="1"/>
          </p:cNvSpPr>
          <p:nvPr>
            <p:ph type="body" sz="half" idx="2"/>
          </p:nvPr>
        </p:nvSpPr>
        <p:spPr>
          <a:xfrm>
            <a:off x="4648200" y="1719263"/>
            <a:ext cx="4038600" cy="44116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dt" sz="half" idx="10"/>
          </p:nvPr>
        </p:nvSpPr>
        <p:spPr>
          <a:ln/>
        </p:spPr>
        <p:txBody>
          <a:bodyPr/>
          <a:lstStyle>
            <a:lvl1pPr>
              <a:defRPr/>
            </a:lvl1pPr>
          </a:lstStyle>
          <a:p>
            <a:pPr>
              <a:defRPr/>
            </a:pPr>
            <a:endParaRPr lang="en-US" altLang="en-US" dirty="0"/>
          </a:p>
        </p:txBody>
      </p:sp>
      <p:sp>
        <p:nvSpPr>
          <p:cNvPr id="6" name="Rectangle 6"/>
          <p:cNvSpPr>
            <a:spLocks noGrp="1" noChangeArrowheads="1"/>
          </p:cNvSpPr>
          <p:nvPr>
            <p:ph type="ftr" sz="quarter" idx="11"/>
          </p:nvPr>
        </p:nvSpPr>
        <p:spPr>
          <a:ln/>
        </p:spPr>
        <p:txBody>
          <a:bodyPr/>
          <a:lstStyle>
            <a:lvl1pPr>
              <a:defRPr/>
            </a:lvl1pPr>
          </a:lstStyle>
          <a:p>
            <a:pPr>
              <a:defRPr/>
            </a:pPr>
            <a:endParaRPr lang="en-US" altLang="en-US" dirty="0"/>
          </a:p>
        </p:txBody>
      </p:sp>
      <p:sp>
        <p:nvSpPr>
          <p:cNvPr id="7" name="Rectangle 7"/>
          <p:cNvSpPr>
            <a:spLocks noGrp="1" noChangeArrowheads="1"/>
          </p:cNvSpPr>
          <p:nvPr>
            <p:ph type="sldNum" sz="quarter" idx="12"/>
          </p:nvPr>
        </p:nvSpPr>
        <p:spPr>
          <a:ln/>
        </p:spPr>
        <p:txBody>
          <a:bodyPr/>
          <a:lstStyle>
            <a:lvl1pPr>
              <a:defRPr/>
            </a:lvl1pPr>
          </a:lstStyle>
          <a:p>
            <a:pPr>
              <a:defRPr/>
            </a:pPr>
            <a:fld id="{590FA85B-850E-4F68-A57A-C514D5740871}" type="slidenum">
              <a:rPr lang="en-US" altLang="en-US"/>
              <a:pPr>
                <a:defRPr/>
              </a:pPr>
              <a:t>‹#›</a:t>
            </a:fld>
            <a:endParaRPr lang="en-US" altLang="en-US" dirty="0"/>
          </a:p>
        </p:txBody>
      </p:sp>
    </p:spTree>
    <p:extLst>
      <p:ext uri="{BB962C8B-B14F-4D97-AF65-F5344CB8AC3E}">
        <p14:creationId xmlns:p14="http://schemas.microsoft.com/office/powerpoint/2010/main" val="168440694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B837A3-62C4-43BA-83B0-F87AFE33F84A}"/>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83A833F8-5F48-4D29-B405-3FE435E187D0}"/>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E5F96253-E0B3-441E-94AE-49DD356C7B9F}"/>
              </a:ext>
            </a:extLst>
          </p:cNvPr>
          <p:cNvSpPr>
            <a:spLocks noGrp="1"/>
          </p:cNvSpPr>
          <p:nvPr>
            <p:ph type="dt" sz="half" idx="10"/>
          </p:nvPr>
        </p:nvSpPr>
        <p:spPr/>
        <p:txBody>
          <a:bodyPr/>
          <a:lstStyle/>
          <a:p>
            <a:fld id="{2EC75CF4-E76B-4F0E-B6BF-8B8A0C5E04FF}" type="datetimeFigureOut">
              <a:rPr lang="en-US" smtClean="0"/>
              <a:t>2/21/2020</a:t>
            </a:fld>
            <a:endParaRPr lang="en-US" dirty="0"/>
          </a:p>
        </p:txBody>
      </p:sp>
      <p:sp>
        <p:nvSpPr>
          <p:cNvPr id="5" name="Footer Placeholder 4">
            <a:extLst>
              <a:ext uri="{FF2B5EF4-FFF2-40B4-BE49-F238E27FC236}">
                <a16:creationId xmlns:a16="http://schemas.microsoft.com/office/drawing/2014/main" id="{5206B484-E1A8-442A-8BCE-509AFC50A75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825E421-F0C6-428D-8A19-A36C0B1C0714}"/>
              </a:ext>
            </a:extLst>
          </p:cNvPr>
          <p:cNvSpPr>
            <a:spLocks noGrp="1"/>
          </p:cNvSpPr>
          <p:nvPr>
            <p:ph type="sldNum" sz="quarter" idx="12"/>
          </p:nvPr>
        </p:nvSpPr>
        <p:spPr/>
        <p:txBody>
          <a:bodyPr/>
          <a:lstStyle/>
          <a:p>
            <a:fld id="{204946AD-4856-433E-A6D9-9ED069F1E888}" type="slidenum">
              <a:rPr lang="en-US" smtClean="0"/>
              <a:t>‹#›</a:t>
            </a:fld>
            <a:endParaRPr lang="en-US" dirty="0"/>
          </a:p>
        </p:txBody>
      </p:sp>
    </p:spTree>
    <p:extLst>
      <p:ext uri="{BB962C8B-B14F-4D97-AF65-F5344CB8AC3E}">
        <p14:creationId xmlns:p14="http://schemas.microsoft.com/office/powerpoint/2010/main" val="28461069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D46703-320E-476F-913B-A8027223ADC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E364AFA-57C5-4148-87AA-F868000D60C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E814CCA-5558-47A8-A83C-E2C2E6B99C2D}"/>
              </a:ext>
            </a:extLst>
          </p:cNvPr>
          <p:cNvSpPr>
            <a:spLocks noGrp="1"/>
          </p:cNvSpPr>
          <p:nvPr>
            <p:ph type="dt" sz="half" idx="10"/>
          </p:nvPr>
        </p:nvSpPr>
        <p:spPr/>
        <p:txBody>
          <a:bodyPr/>
          <a:lstStyle/>
          <a:p>
            <a:fld id="{2EC75CF4-E76B-4F0E-B6BF-8B8A0C5E04FF}" type="datetimeFigureOut">
              <a:rPr lang="en-US" smtClean="0"/>
              <a:t>2/21/2020</a:t>
            </a:fld>
            <a:endParaRPr lang="en-US" dirty="0"/>
          </a:p>
        </p:txBody>
      </p:sp>
      <p:sp>
        <p:nvSpPr>
          <p:cNvPr id="5" name="Footer Placeholder 4">
            <a:extLst>
              <a:ext uri="{FF2B5EF4-FFF2-40B4-BE49-F238E27FC236}">
                <a16:creationId xmlns:a16="http://schemas.microsoft.com/office/drawing/2014/main" id="{E31C418E-9B51-469C-A1D8-C7BDC3E9779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8D5B088-3648-403B-8385-F40452248634}"/>
              </a:ext>
            </a:extLst>
          </p:cNvPr>
          <p:cNvSpPr>
            <a:spLocks noGrp="1"/>
          </p:cNvSpPr>
          <p:nvPr>
            <p:ph type="sldNum" sz="quarter" idx="12"/>
          </p:nvPr>
        </p:nvSpPr>
        <p:spPr/>
        <p:txBody>
          <a:bodyPr/>
          <a:lstStyle/>
          <a:p>
            <a:fld id="{204946AD-4856-433E-A6D9-9ED069F1E888}" type="slidenum">
              <a:rPr lang="en-US" smtClean="0"/>
              <a:t>‹#›</a:t>
            </a:fld>
            <a:endParaRPr lang="en-US" dirty="0"/>
          </a:p>
        </p:txBody>
      </p:sp>
    </p:spTree>
    <p:extLst>
      <p:ext uri="{BB962C8B-B14F-4D97-AF65-F5344CB8AC3E}">
        <p14:creationId xmlns:p14="http://schemas.microsoft.com/office/powerpoint/2010/main" val="18298689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32BFA-2FD5-4787-9AF3-917859BD8D6B}"/>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BF7BE1F0-F8FD-4B9E-98E2-F032E77CF85E}"/>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6BD5352-D8FB-425B-9F75-720B51F7A8BA}"/>
              </a:ext>
            </a:extLst>
          </p:cNvPr>
          <p:cNvSpPr>
            <a:spLocks noGrp="1"/>
          </p:cNvSpPr>
          <p:nvPr>
            <p:ph type="dt" sz="half" idx="10"/>
          </p:nvPr>
        </p:nvSpPr>
        <p:spPr/>
        <p:txBody>
          <a:bodyPr/>
          <a:lstStyle/>
          <a:p>
            <a:fld id="{2EC75CF4-E76B-4F0E-B6BF-8B8A0C5E04FF}" type="datetimeFigureOut">
              <a:rPr lang="en-US" smtClean="0"/>
              <a:t>2/21/2020</a:t>
            </a:fld>
            <a:endParaRPr lang="en-US" dirty="0"/>
          </a:p>
        </p:txBody>
      </p:sp>
      <p:sp>
        <p:nvSpPr>
          <p:cNvPr id="5" name="Footer Placeholder 4">
            <a:extLst>
              <a:ext uri="{FF2B5EF4-FFF2-40B4-BE49-F238E27FC236}">
                <a16:creationId xmlns:a16="http://schemas.microsoft.com/office/drawing/2014/main" id="{5CEB456B-BAEF-4D9B-BE38-4A78B7A4FA2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8C30A79-07DC-4ECC-8AA9-659A21505856}"/>
              </a:ext>
            </a:extLst>
          </p:cNvPr>
          <p:cNvSpPr>
            <a:spLocks noGrp="1"/>
          </p:cNvSpPr>
          <p:nvPr>
            <p:ph type="sldNum" sz="quarter" idx="12"/>
          </p:nvPr>
        </p:nvSpPr>
        <p:spPr/>
        <p:txBody>
          <a:bodyPr/>
          <a:lstStyle/>
          <a:p>
            <a:fld id="{204946AD-4856-433E-A6D9-9ED069F1E888}" type="slidenum">
              <a:rPr lang="en-US" smtClean="0"/>
              <a:t>‹#›</a:t>
            </a:fld>
            <a:endParaRPr lang="en-US" dirty="0"/>
          </a:p>
        </p:txBody>
      </p:sp>
    </p:spTree>
    <p:extLst>
      <p:ext uri="{BB962C8B-B14F-4D97-AF65-F5344CB8AC3E}">
        <p14:creationId xmlns:p14="http://schemas.microsoft.com/office/powerpoint/2010/main" val="21984944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5C5E26-3003-432A-800A-D42F8827876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5F0FEA3-2578-47B4-83E9-9E3A73220CD4}"/>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031024A-6D4A-495D-A883-01D50E8FBC7B}"/>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AECC92B-2645-4BE6-AD35-1BAAEBC38EBE}"/>
              </a:ext>
            </a:extLst>
          </p:cNvPr>
          <p:cNvSpPr>
            <a:spLocks noGrp="1"/>
          </p:cNvSpPr>
          <p:nvPr>
            <p:ph type="dt" sz="half" idx="10"/>
          </p:nvPr>
        </p:nvSpPr>
        <p:spPr/>
        <p:txBody>
          <a:bodyPr/>
          <a:lstStyle/>
          <a:p>
            <a:fld id="{2EC75CF4-E76B-4F0E-B6BF-8B8A0C5E04FF}" type="datetimeFigureOut">
              <a:rPr lang="en-US" smtClean="0"/>
              <a:t>2/21/2020</a:t>
            </a:fld>
            <a:endParaRPr lang="en-US" dirty="0"/>
          </a:p>
        </p:txBody>
      </p:sp>
      <p:sp>
        <p:nvSpPr>
          <p:cNvPr id="6" name="Footer Placeholder 5">
            <a:extLst>
              <a:ext uri="{FF2B5EF4-FFF2-40B4-BE49-F238E27FC236}">
                <a16:creationId xmlns:a16="http://schemas.microsoft.com/office/drawing/2014/main" id="{E0B2837E-85DE-4867-BE9D-8EF081D3BB5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53E713D4-04B8-4871-815F-2A043A3300B1}"/>
              </a:ext>
            </a:extLst>
          </p:cNvPr>
          <p:cNvSpPr>
            <a:spLocks noGrp="1"/>
          </p:cNvSpPr>
          <p:nvPr>
            <p:ph type="sldNum" sz="quarter" idx="12"/>
          </p:nvPr>
        </p:nvSpPr>
        <p:spPr/>
        <p:txBody>
          <a:bodyPr/>
          <a:lstStyle/>
          <a:p>
            <a:fld id="{204946AD-4856-433E-A6D9-9ED069F1E888}" type="slidenum">
              <a:rPr lang="en-US" smtClean="0"/>
              <a:t>‹#›</a:t>
            </a:fld>
            <a:endParaRPr lang="en-US" dirty="0"/>
          </a:p>
        </p:txBody>
      </p:sp>
    </p:spTree>
    <p:extLst>
      <p:ext uri="{BB962C8B-B14F-4D97-AF65-F5344CB8AC3E}">
        <p14:creationId xmlns:p14="http://schemas.microsoft.com/office/powerpoint/2010/main" val="19119759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86EA1B-9D78-4D3A-A2D3-3189082E4CC1}"/>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21C2424-4FE5-4B32-96E1-7991FB2090BE}"/>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64023F78-AC9D-470D-B473-623CBC571C2E}"/>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B3057E6-7AEF-45A3-ACD7-32C882B73845}"/>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6A9E9B08-CE9B-48B5-B7F4-269E8E6FEFC4}"/>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3AE99E4-D3C1-467B-9EE3-204C251ECB8F}"/>
              </a:ext>
            </a:extLst>
          </p:cNvPr>
          <p:cNvSpPr>
            <a:spLocks noGrp="1"/>
          </p:cNvSpPr>
          <p:nvPr>
            <p:ph type="dt" sz="half" idx="10"/>
          </p:nvPr>
        </p:nvSpPr>
        <p:spPr/>
        <p:txBody>
          <a:bodyPr/>
          <a:lstStyle/>
          <a:p>
            <a:fld id="{2EC75CF4-E76B-4F0E-B6BF-8B8A0C5E04FF}" type="datetimeFigureOut">
              <a:rPr lang="en-US" smtClean="0"/>
              <a:t>2/21/2020</a:t>
            </a:fld>
            <a:endParaRPr lang="en-US" dirty="0"/>
          </a:p>
        </p:txBody>
      </p:sp>
      <p:sp>
        <p:nvSpPr>
          <p:cNvPr id="8" name="Footer Placeholder 7">
            <a:extLst>
              <a:ext uri="{FF2B5EF4-FFF2-40B4-BE49-F238E27FC236}">
                <a16:creationId xmlns:a16="http://schemas.microsoft.com/office/drawing/2014/main" id="{60C9ECF8-C234-416C-99A9-960F0354A206}"/>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04F97AC9-64E3-4D41-A909-6E5E3227DB0C}"/>
              </a:ext>
            </a:extLst>
          </p:cNvPr>
          <p:cNvSpPr>
            <a:spLocks noGrp="1"/>
          </p:cNvSpPr>
          <p:nvPr>
            <p:ph type="sldNum" sz="quarter" idx="12"/>
          </p:nvPr>
        </p:nvSpPr>
        <p:spPr/>
        <p:txBody>
          <a:bodyPr/>
          <a:lstStyle/>
          <a:p>
            <a:fld id="{204946AD-4856-433E-A6D9-9ED069F1E888}" type="slidenum">
              <a:rPr lang="en-US" smtClean="0"/>
              <a:t>‹#›</a:t>
            </a:fld>
            <a:endParaRPr lang="en-US" dirty="0"/>
          </a:p>
        </p:txBody>
      </p:sp>
    </p:spTree>
    <p:extLst>
      <p:ext uri="{BB962C8B-B14F-4D97-AF65-F5344CB8AC3E}">
        <p14:creationId xmlns:p14="http://schemas.microsoft.com/office/powerpoint/2010/main" val="146969578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99FCE9-B62B-4CC4-978D-61D68232E75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5C04641-E9D8-45DD-80E5-D25197246DF6}"/>
              </a:ext>
            </a:extLst>
          </p:cNvPr>
          <p:cNvSpPr>
            <a:spLocks noGrp="1"/>
          </p:cNvSpPr>
          <p:nvPr>
            <p:ph type="dt" sz="half" idx="10"/>
          </p:nvPr>
        </p:nvSpPr>
        <p:spPr/>
        <p:txBody>
          <a:bodyPr/>
          <a:lstStyle/>
          <a:p>
            <a:fld id="{2EC75CF4-E76B-4F0E-B6BF-8B8A0C5E04FF}" type="datetimeFigureOut">
              <a:rPr lang="en-US" smtClean="0"/>
              <a:t>2/21/2020</a:t>
            </a:fld>
            <a:endParaRPr lang="en-US" dirty="0"/>
          </a:p>
        </p:txBody>
      </p:sp>
      <p:sp>
        <p:nvSpPr>
          <p:cNvPr id="4" name="Footer Placeholder 3">
            <a:extLst>
              <a:ext uri="{FF2B5EF4-FFF2-40B4-BE49-F238E27FC236}">
                <a16:creationId xmlns:a16="http://schemas.microsoft.com/office/drawing/2014/main" id="{B2141405-C9C0-4C1B-9504-BC8BBEE24A5D}"/>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EFA014E8-7643-494A-9AB3-3F0B8784E04D}"/>
              </a:ext>
            </a:extLst>
          </p:cNvPr>
          <p:cNvSpPr>
            <a:spLocks noGrp="1"/>
          </p:cNvSpPr>
          <p:nvPr>
            <p:ph type="sldNum" sz="quarter" idx="12"/>
          </p:nvPr>
        </p:nvSpPr>
        <p:spPr/>
        <p:txBody>
          <a:bodyPr/>
          <a:lstStyle/>
          <a:p>
            <a:fld id="{204946AD-4856-433E-A6D9-9ED069F1E888}" type="slidenum">
              <a:rPr lang="en-US" smtClean="0"/>
              <a:t>‹#›</a:t>
            </a:fld>
            <a:endParaRPr lang="en-US" dirty="0"/>
          </a:p>
        </p:txBody>
      </p:sp>
    </p:spTree>
    <p:extLst>
      <p:ext uri="{BB962C8B-B14F-4D97-AF65-F5344CB8AC3E}">
        <p14:creationId xmlns:p14="http://schemas.microsoft.com/office/powerpoint/2010/main" val="146805527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5D54B94-4519-44CF-9C0B-BB7D5D9F20A8}"/>
              </a:ext>
            </a:extLst>
          </p:cNvPr>
          <p:cNvSpPr>
            <a:spLocks noGrp="1"/>
          </p:cNvSpPr>
          <p:nvPr>
            <p:ph type="dt" sz="half" idx="10"/>
          </p:nvPr>
        </p:nvSpPr>
        <p:spPr/>
        <p:txBody>
          <a:bodyPr/>
          <a:lstStyle/>
          <a:p>
            <a:fld id="{2EC75CF4-E76B-4F0E-B6BF-8B8A0C5E04FF}" type="datetimeFigureOut">
              <a:rPr lang="en-US" smtClean="0"/>
              <a:t>2/21/2020</a:t>
            </a:fld>
            <a:endParaRPr lang="en-US" dirty="0"/>
          </a:p>
        </p:txBody>
      </p:sp>
      <p:sp>
        <p:nvSpPr>
          <p:cNvPr id="3" name="Footer Placeholder 2">
            <a:extLst>
              <a:ext uri="{FF2B5EF4-FFF2-40B4-BE49-F238E27FC236}">
                <a16:creationId xmlns:a16="http://schemas.microsoft.com/office/drawing/2014/main" id="{D05AA9AD-33D7-4F84-94BC-EE26B0574441}"/>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5F0A5368-028F-4CE7-817C-3BDA53D1575D}"/>
              </a:ext>
            </a:extLst>
          </p:cNvPr>
          <p:cNvSpPr>
            <a:spLocks noGrp="1"/>
          </p:cNvSpPr>
          <p:nvPr>
            <p:ph type="sldNum" sz="quarter" idx="12"/>
          </p:nvPr>
        </p:nvSpPr>
        <p:spPr/>
        <p:txBody>
          <a:bodyPr/>
          <a:lstStyle/>
          <a:p>
            <a:fld id="{204946AD-4856-433E-A6D9-9ED069F1E888}" type="slidenum">
              <a:rPr lang="en-US" smtClean="0"/>
              <a:t>‹#›</a:t>
            </a:fld>
            <a:endParaRPr lang="en-US" dirty="0"/>
          </a:p>
        </p:txBody>
      </p:sp>
    </p:spTree>
    <p:extLst>
      <p:ext uri="{BB962C8B-B14F-4D97-AF65-F5344CB8AC3E}">
        <p14:creationId xmlns:p14="http://schemas.microsoft.com/office/powerpoint/2010/main" val="24749260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ltLang="en-US" dirty="0"/>
          </a:p>
        </p:txBody>
      </p:sp>
      <p:sp>
        <p:nvSpPr>
          <p:cNvPr id="5" name="Footer Placeholder 4"/>
          <p:cNvSpPr>
            <a:spLocks noGrp="1"/>
          </p:cNvSpPr>
          <p:nvPr>
            <p:ph type="ftr" sz="quarter" idx="11"/>
          </p:nvPr>
        </p:nvSpPr>
        <p:spPr/>
        <p:txBody>
          <a:bodyPr/>
          <a:lstStyle/>
          <a:p>
            <a:pPr>
              <a:defRPr/>
            </a:pPr>
            <a:endParaRPr lang="en-US" altLang="en-US" dirty="0"/>
          </a:p>
        </p:txBody>
      </p:sp>
      <p:sp>
        <p:nvSpPr>
          <p:cNvPr id="6" name="Slide Number Placeholder 5"/>
          <p:cNvSpPr>
            <a:spLocks noGrp="1"/>
          </p:cNvSpPr>
          <p:nvPr>
            <p:ph type="sldNum" sz="quarter" idx="12"/>
          </p:nvPr>
        </p:nvSpPr>
        <p:spPr/>
        <p:txBody>
          <a:bodyPr/>
          <a:lstStyle/>
          <a:p>
            <a:pPr>
              <a:defRPr/>
            </a:pPr>
            <a:fld id="{9DF4C60F-9CA4-4826-8DA6-497CB68C5B9E}" type="slidenum">
              <a:rPr lang="en-US" altLang="en-US" smtClean="0"/>
              <a:pPr>
                <a:defRPr/>
              </a:pPr>
              <a:t>‹#›</a:t>
            </a:fld>
            <a:endParaRPr lang="en-US" altLang="en-US" dirty="0"/>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186C60-D85F-4068-BA0A-AADAD2FD7736}"/>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DF84A8A4-4CC2-41FA-9629-C8A866AF3A93}"/>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B5EBFC9-86DC-499D-861D-DA9B338106EF}"/>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279DE41D-1191-442D-B1FE-15E237CABE9C}"/>
              </a:ext>
            </a:extLst>
          </p:cNvPr>
          <p:cNvSpPr>
            <a:spLocks noGrp="1"/>
          </p:cNvSpPr>
          <p:nvPr>
            <p:ph type="dt" sz="half" idx="10"/>
          </p:nvPr>
        </p:nvSpPr>
        <p:spPr/>
        <p:txBody>
          <a:bodyPr/>
          <a:lstStyle/>
          <a:p>
            <a:fld id="{2EC75CF4-E76B-4F0E-B6BF-8B8A0C5E04FF}" type="datetimeFigureOut">
              <a:rPr lang="en-US" smtClean="0"/>
              <a:t>2/21/2020</a:t>
            </a:fld>
            <a:endParaRPr lang="en-US" dirty="0"/>
          </a:p>
        </p:txBody>
      </p:sp>
      <p:sp>
        <p:nvSpPr>
          <p:cNvPr id="6" name="Footer Placeholder 5">
            <a:extLst>
              <a:ext uri="{FF2B5EF4-FFF2-40B4-BE49-F238E27FC236}">
                <a16:creationId xmlns:a16="http://schemas.microsoft.com/office/drawing/2014/main" id="{85479C8A-45CB-4189-8FDA-9E325BB26A9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CCBC2F8-6BE5-453D-9D5D-481C55DC1EF5}"/>
              </a:ext>
            </a:extLst>
          </p:cNvPr>
          <p:cNvSpPr>
            <a:spLocks noGrp="1"/>
          </p:cNvSpPr>
          <p:nvPr>
            <p:ph type="sldNum" sz="quarter" idx="12"/>
          </p:nvPr>
        </p:nvSpPr>
        <p:spPr/>
        <p:txBody>
          <a:bodyPr/>
          <a:lstStyle/>
          <a:p>
            <a:fld id="{204946AD-4856-433E-A6D9-9ED069F1E888}" type="slidenum">
              <a:rPr lang="en-US" smtClean="0"/>
              <a:t>‹#›</a:t>
            </a:fld>
            <a:endParaRPr lang="en-US" dirty="0"/>
          </a:p>
        </p:txBody>
      </p:sp>
    </p:spTree>
    <p:extLst>
      <p:ext uri="{BB962C8B-B14F-4D97-AF65-F5344CB8AC3E}">
        <p14:creationId xmlns:p14="http://schemas.microsoft.com/office/powerpoint/2010/main" val="287158470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302EC-C8ED-4AC4-971B-E5A19A945773}"/>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1118705C-7F70-499E-BE34-40CDE3FED4AC}"/>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a:extLst>
              <a:ext uri="{FF2B5EF4-FFF2-40B4-BE49-F238E27FC236}">
                <a16:creationId xmlns:a16="http://schemas.microsoft.com/office/drawing/2014/main" id="{A894ADE8-0FA7-4F4B-A964-9C41EF2BC484}"/>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5BDEC63F-07F1-49EE-BC04-A374F2B1A70F}"/>
              </a:ext>
            </a:extLst>
          </p:cNvPr>
          <p:cNvSpPr>
            <a:spLocks noGrp="1"/>
          </p:cNvSpPr>
          <p:nvPr>
            <p:ph type="dt" sz="half" idx="10"/>
          </p:nvPr>
        </p:nvSpPr>
        <p:spPr/>
        <p:txBody>
          <a:bodyPr/>
          <a:lstStyle/>
          <a:p>
            <a:fld id="{2EC75CF4-E76B-4F0E-B6BF-8B8A0C5E04FF}" type="datetimeFigureOut">
              <a:rPr lang="en-US" smtClean="0"/>
              <a:t>2/21/2020</a:t>
            </a:fld>
            <a:endParaRPr lang="en-US" dirty="0"/>
          </a:p>
        </p:txBody>
      </p:sp>
      <p:sp>
        <p:nvSpPr>
          <p:cNvPr id="6" name="Footer Placeholder 5">
            <a:extLst>
              <a:ext uri="{FF2B5EF4-FFF2-40B4-BE49-F238E27FC236}">
                <a16:creationId xmlns:a16="http://schemas.microsoft.com/office/drawing/2014/main" id="{DA9FE0AA-6745-49CD-B8BE-ACD0E2312E9F}"/>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FFB8BB06-B55B-4802-8DFA-CF2BA80DBAAC}"/>
              </a:ext>
            </a:extLst>
          </p:cNvPr>
          <p:cNvSpPr>
            <a:spLocks noGrp="1"/>
          </p:cNvSpPr>
          <p:nvPr>
            <p:ph type="sldNum" sz="quarter" idx="12"/>
          </p:nvPr>
        </p:nvSpPr>
        <p:spPr/>
        <p:txBody>
          <a:bodyPr/>
          <a:lstStyle/>
          <a:p>
            <a:fld id="{204946AD-4856-433E-A6D9-9ED069F1E888}" type="slidenum">
              <a:rPr lang="en-US" smtClean="0"/>
              <a:t>‹#›</a:t>
            </a:fld>
            <a:endParaRPr lang="en-US" dirty="0"/>
          </a:p>
        </p:txBody>
      </p:sp>
    </p:spTree>
    <p:extLst>
      <p:ext uri="{BB962C8B-B14F-4D97-AF65-F5344CB8AC3E}">
        <p14:creationId xmlns:p14="http://schemas.microsoft.com/office/powerpoint/2010/main" val="357467461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FF53BB-B7EC-4D74-8CF4-E24318B014E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A20294F-DA92-45BA-9FA4-48D434918A4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698093C-765B-4273-875A-69D4E0D1F5BB}"/>
              </a:ext>
            </a:extLst>
          </p:cNvPr>
          <p:cNvSpPr>
            <a:spLocks noGrp="1"/>
          </p:cNvSpPr>
          <p:nvPr>
            <p:ph type="dt" sz="half" idx="10"/>
          </p:nvPr>
        </p:nvSpPr>
        <p:spPr/>
        <p:txBody>
          <a:bodyPr/>
          <a:lstStyle/>
          <a:p>
            <a:fld id="{2EC75CF4-E76B-4F0E-B6BF-8B8A0C5E04FF}" type="datetimeFigureOut">
              <a:rPr lang="en-US" smtClean="0"/>
              <a:t>2/21/2020</a:t>
            </a:fld>
            <a:endParaRPr lang="en-US" dirty="0"/>
          </a:p>
        </p:txBody>
      </p:sp>
      <p:sp>
        <p:nvSpPr>
          <p:cNvPr id="5" name="Footer Placeholder 4">
            <a:extLst>
              <a:ext uri="{FF2B5EF4-FFF2-40B4-BE49-F238E27FC236}">
                <a16:creationId xmlns:a16="http://schemas.microsoft.com/office/drawing/2014/main" id="{F84E9389-C35A-4966-B9A2-9143773DDFA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32A1CB6-6FD7-4955-B877-6A56E78A81A9}"/>
              </a:ext>
            </a:extLst>
          </p:cNvPr>
          <p:cNvSpPr>
            <a:spLocks noGrp="1"/>
          </p:cNvSpPr>
          <p:nvPr>
            <p:ph type="sldNum" sz="quarter" idx="12"/>
          </p:nvPr>
        </p:nvSpPr>
        <p:spPr/>
        <p:txBody>
          <a:bodyPr/>
          <a:lstStyle/>
          <a:p>
            <a:fld id="{204946AD-4856-433E-A6D9-9ED069F1E888}" type="slidenum">
              <a:rPr lang="en-US" smtClean="0"/>
              <a:t>‹#›</a:t>
            </a:fld>
            <a:endParaRPr lang="en-US" dirty="0"/>
          </a:p>
        </p:txBody>
      </p:sp>
    </p:spTree>
    <p:extLst>
      <p:ext uri="{BB962C8B-B14F-4D97-AF65-F5344CB8AC3E}">
        <p14:creationId xmlns:p14="http://schemas.microsoft.com/office/powerpoint/2010/main" val="428107075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A64CF48-9739-44DC-9644-81A42266B43E}"/>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B6A2766-9735-40D5-AC10-A22750D2BAEB}"/>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CF6F8CB-BF66-44C1-AC6E-7C1DAA932C96}"/>
              </a:ext>
            </a:extLst>
          </p:cNvPr>
          <p:cNvSpPr>
            <a:spLocks noGrp="1"/>
          </p:cNvSpPr>
          <p:nvPr>
            <p:ph type="dt" sz="half" idx="10"/>
          </p:nvPr>
        </p:nvSpPr>
        <p:spPr/>
        <p:txBody>
          <a:bodyPr/>
          <a:lstStyle/>
          <a:p>
            <a:fld id="{2EC75CF4-E76B-4F0E-B6BF-8B8A0C5E04FF}" type="datetimeFigureOut">
              <a:rPr lang="en-US" smtClean="0"/>
              <a:t>2/21/2020</a:t>
            </a:fld>
            <a:endParaRPr lang="en-US" dirty="0"/>
          </a:p>
        </p:txBody>
      </p:sp>
      <p:sp>
        <p:nvSpPr>
          <p:cNvPr id="5" name="Footer Placeholder 4">
            <a:extLst>
              <a:ext uri="{FF2B5EF4-FFF2-40B4-BE49-F238E27FC236}">
                <a16:creationId xmlns:a16="http://schemas.microsoft.com/office/drawing/2014/main" id="{9D19A9D7-C309-46A7-834F-1D43B29420E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3EFF025-61F5-41C3-9630-7BA0CF396A37}"/>
              </a:ext>
            </a:extLst>
          </p:cNvPr>
          <p:cNvSpPr>
            <a:spLocks noGrp="1"/>
          </p:cNvSpPr>
          <p:nvPr>
            <p:ph type="sldNum" sz="quarter" idx="12"/>
          </p:nvPr>
        </p:nvSpPr>
        <p:spPr/>
        <p:txBody>
          <a:bodyPr/>
          <a:lstStyle/>
          <a:p>
            <a:fld id="{204946AD-4856-433E-A6D9-9ED069F1E888}" type="slidenum">
              <a:rPr lang="en-US" smtClean="0"/>
              <a:t>‹#›</a:t>
            </a:fld>
            <a:endParaRPr lang="en-US" dirty="0"/>
          </a:p>
        </p:txBody>
      </p:sp>
    </p:spTree>
    <p:extLst>
      <p:ext uri="{BB962C8B-B14F-4D97-AF65-F5344CB8AC3E}">
        <p14:creationId xmlns:p14="http://schemas.microsoft.com/office/powerpoint/2010/main" val="40044296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7200" y="1447800"/>
            <a:ext cx="7772400" cy="4321175"/>
          </a:xfrm>
        </p:spPr>
        <p:txBody>
          <a:bodyPr anchor="ctr">
            <a:noAutofit/>
          </a:bodyPr>
          <a:lstStyle>
            <a:lvl1pPr algn="l">
              <a:lnSpc>
                <a:spcPct val="100000"/>
              </a:lnSpc>
              <a:defRPr sz="8800" b="0" cap="all" spc="-80" baseline="0">
                <a:solidFill>
                  <a:schemeClr val="tx1"/>
                </a:solidFill>
              </a:defRPr>
            </a:lvl1pPr>
          </a:lstStyle>
          <a:p>
            <a:r>
              <a:rPr lang="en-US"/>
              <a:t>Click to edit Master title style</a:t>
            </a:r>
            <a:endParaRPr lang="en-US" dirty="0"/>
          </a:p>
        </p:txBody>
      </p:sp>
      <p:sp>
        <p:nvSpPr>
          <p:cNvPr id="3" name="Text Placeholder 2"/>
          <p:cNvSpPr>
            <a:spLocks noGrp="1"/>
          </p:cNvSpPr>
          <p:nvPr>
            <p:ph type="body" idx="1"/>
          </p:nvPr>
        </p:nvSpPr>
        <p:spPr>
          <a:xfrm>
            <a:off x="457200" y="228601"/>
            <a:ext cx="7772400" cy="1066800"/>
          </a:xfrm>
        </p:spPr>
        <p:txBody>
          <a:bodyPr anchor="b"/>
          <a:lstStyle>
            <a:lvl1pPr marL="0" indent="0">
              <a:buNone/>
              <a:defRPr sz="2000" b="0" cap="all" spc="12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Date Placeholder 6"/>
          <p:cNvSpPr>
            <a:spLocks noGrp="1"/>
          </p:cNvSpPr>
          <p:nvPr>
            <p:ph type="dt" sz="half" idx="10"/>
          </p:nvPr>
        </p:nvSpPr>
        <p:spPr/>
        <p:txBody>
          <a:bodyPr/>
          <a:lstStyle/>
          <a:p>
            <a:pPr>
              <a:defRPr/>
            </a:pPr>
            <a:endParaRPr lang="en-US" altLang="en-US" dirty="0"/>
          </a:p>
        </p:txBody>
      </p:sp>
      <p:sp>
        <p:nvSpPr>
          <p:cNvPr id="8" name="Slide Number Placeholder 7"/>
          <p:cNvSpPr>
            <a:spLocks noGrp="1"/>
          </p:cNvSpPr>
          <p:nvPr>
            <p:ph type="sldNum" sz="quarter" idx="11"/>
          </p:nvPr>
        </p:nvSpPr>
        <p:spPr/>
        <p:txBody>
          <a:bodyPr/>
          <a:lstStyle/>
          <a:p>
            <a:pPr>
              <a:defRPr/>
            </a:pPr>
            <a:fld id="{7FDB9082-BE03-4D48-B7C1-A821247A735D}" type="slidenum">
              <a:rPr lang="en-US" altLang="en-US" smtClean="0"/>
              <a:pPr>
                <a:defRPr/>
              </a:pPr>
              <a:t>‹#›</a:t>
            </a:fld>
            <a:endParaRPr lang="en-US" altLang="en-US" dirty="0"/>
          </a:p>
        </p:txBody>
      </p:sp>
      <p:sp>
        <p:nvSpPr>
          <p:cNvPr id="9" name="Footer Placeholder 8"/>
          <p:cNvSpPr>
            <a:spLocks noGrp="1"/>
          </p:cNvSpPr>
          <p:nvPr>
            <p:ph type="ftr" sz="quarter" idx="12"/>
          </p:nvPr>
        </p:nvSpPr>
        <p:spPr/>
        <p:txBody>
          <a:bodyPr/>
          <a:lstStyle/>
          <a:p>
            <a:pPr>
              <a:defRPr/>
            </a:pPr>
            <a:endParaRPr lang="en-US" altLang="en-US" dirty="0"/>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630680" y="1574800"/>
            <a:ext cx="329184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90160" y="1574800"/>
            <a:ext cx="329184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altLang="en-US" dirty="0"/>
          </a:p>
        </p:txBody>
      </p:sp>
      <p:sp>
        <p:nvSpPr>
          <p:cNvPr id="6" name="Footer Placeholder 5"/>
          <p:cNvSpPr>
            <a:spLocks noGrp="1"/>
          </p:cNvSpPr>
          <p:nvPr>
            <p:ph type="ftr" sz="quarter" idx="11"/>
          </p:nvPr>
        </p:nvSpPr>
        <p:spPr/>
        <p:txBody>
          <a:bodyPr/>
          <a:lstStyle/>
          <a:p>
            <a:pPr>
              <a:defRPr/>
            </a:pPr>
            <a:endParaRPr lang="en-US" altLang="en-US" dirty="0"/>
          </a:p>
        </p:txBody>
      </p:sp>
      <p:sp>
        <p:nvSpPr>
          <p:cNvPr id="7" name="Slide Number Placeholder 6"/>
          <p:cNvSpPr>
            <a:spLocks noGrp="1"/>
          </p:cNvSpPr>
          <p:nvPr>
            <p:ph type="sldNum" sz="quarter" idx="12"/>
          </p:nvPr>
        </p:nvSpPr>
        <p:spPr/>
        <p:txBody>
          <a:bodyPr/>
          <a:lstStyle/>
          <a:p>
            <a:pPr>
              <a:defRPr/>
            </a:pPr>
            <a:fld id="{FABE895D-12D7-4B4F-87CB-A9A1045CB9E6}" type="slidenum">
              <a:rPr lang="en-US" altLang="en-US" smtClean="0"/>
              <a:pPr>
                <a:defRPr/>
              </a:pPr>
              <a:t>‹#›</a:t>
            </a:fld>
            <a:endParaRPr lang="en-US" altLang="en-US" dirty="0"/>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627632" y="1572768"/>
            <a:ext cx="3291840" cy="639762"/>
          </a:xfrm>
        </p:spPr>
        <p:txBody>
          <a:bodyPr anchor="b">
            <a:noAutofit/>
          </a:bodyPr>
          <a:lstStyle>
            <a:lvl1pPr marL="0" indent="0">
              <a:buNone/>
              <a:defRPr sz="1800" b="0" cap="all" spc="100" baseline="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627632"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93208" y="1572768"/>
            <a:ext cx="3291840" cy="639762"/>
          </a:xfrm>
        </p:spPr>
        <p:txBody>
          <a:bodyPr anchor="b">
            <a:noAutofit/>
          </a:bodyPr>
          <a:lstStyle>
            <a:lvl1pPr marL="0" indent="0">
              <a:buNone/>
              <a:defRPr lang="en-US" sz="1800" b="0" kern="1200" cap="all" spc="100" baseline="0" dirty="0" smtClean="0">
                <a:solidFill>
                  <a:schemeClr val="tx1"/>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spcBef>
                <a:spcPct val="20000"/>
              </a:spcBef>
              <a:buFont typeface="Arial" pitchFamily="34" charset="0"/>
              <a:buNone/>
            </a:pPr>
            <a:r>
              <a:rPr lang="en-US"/>
              <a:t>Click to edit Master text styles</a:t>
            </a:r>
          </a:p>
        </p:txBody>
      </p:sp>
      <p:sp>
        <p:nvSpPr>
          <p:cNvPr id="6" name="Content Placeholder 5"/>
          <p:cNvSpPr>
            <a:spLocks noGrp="1"/>
          </p:cNvSpPr>
          <p:nvPr>
            <p:ph sz="quarter" idx="4"/>
          </p:nvPr>
        </p:nvSpPr>
        <p:spPr>
          <a:xfrm>
            <a:off x="5093208"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altLang="en-US" dirty="0"/>
          </a:p>
        </p:txBody>
      </p:sp>
      <p:sp>
        <p:nvSpPr>
          <p:cNvPr id="8" name="Footer Placeholder 7"/>
          <p:cNvSpPr>
            <a:spLocks noGrp="1"/>
          </p:cNvSpPr>
          <p:nvPr>
            <p:ph type="ftr" sz="quarter" idx="11"/>
          </p:nvPr>
        </p:nvSpPr>
        <p:spPr/>
        <p:txBody>
          <a:bodyPr/>
          <a:lstStyle/>
          <a:p>
            <a:pPr>
              <a:defRPr/>
            </a:pPr>
            <a:endParaRPr lang="en-US" altLang="en-US" dirty="0"/>
          </a:p>
        </p:txBody>
      </p:sp>
      <p:sp>
        <p:nvSpPr>
          <p:cNvPr id="9" name="Slide Number Placeholder 8"/>
          <p:cNvSpPr>
            <a:spLocks noGrp="1"/>
          </p:cNvSpPr>
          <p:nvPr>
            <p:ph type="sldNum" sz="quarter" idx="12"/>
          </p:nvPr>
        </p:nvSpPr>
        <p:spPr/>
        <p:txBody>
          <a:bodyPr/>
          <a:lstStyle/>
          <a:p>
            <a:pPr>
              <a:defRPr/>
            </a:pPr>
            <a:fld id="{C8156F87-132C-4B93-8F1F-8F203B437FBB}" type="slidenum">
              <a:rPr lang="en-US" altLang="en-US" smtClean="0"/>
              <a:pPr>
                <a:defRPr/>
              </a:pPr>
              <a:t>‹#›</a:t>
            </a:fld>
            <a:endParaRPr lang="en-US" altLang="en-US" dirty="0"/>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endParaRPr lang="en-US" altLang="en-US" dirty="0"/>
          </a:p>
        </p:txBody>
      </p:sp>
      <p:sp>
        <p:nvSpPr>
          <p:cNvPr id="4" name="Footer Placeholder 3"/>
          <p:cNvSpPr>
            <a:spLocks noGrp="1"/>
          </p:cNvSpPr>
          <p:nvPr>
            <p:ph type="ftr" sz="quarter" idx="11"/>
          </p:nvPr>
        </p:nvSpPr>
        <p:spPr/>
        <p:txBody>
          <a:bodyPr/>
          <a:lstStyle/>
          <a:p>
            <a:pPr>
              <a:defRPr/>
            </a:pPr>
            <a:endParaRPr lang="en-US" altLang="en-US" dirty="0"/>
          </a:p>
        </p:txBody>
      </p:sp>
      <p:sp>
        <p:nvSpPr>
          <p:cNvPr id="5" name="Slide Number Placeholder 4"/>
          <p:cNvSpPr>
            <a:spLocks noGrp="1"/>
          </p:cNvSpPr>
          <p:nvPr>
            <p:ph type="sldNum" sz="quarter" idx="12"/>
          </p:nvPr>
        </p:nvSpPr>
        <p:spPr/>
        <p:txBody>
          <a:bodyPr/>
          <a:lstStyle/>
          <a:p>
            <a:pPr>
              <a:defRPr/>
            </a:pPr>
            <a:fld id="{A0D82C25-44A6-4A6E-A183-4448365E3AF8}" type="slidenum">
              <a:rPr lang="en-US" altLang="en-US" smtClean="0"/>
              <a:pPr>
                <a:defRPr/>
              </a:pPr>
              <a:t>‹#›</a:t>
            </a:fld>
            <a:endParaRPr lang="en-US" altLang="en-US" dirty="0"/>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ltLang="en-US" dirty="0"/>
          </a:p>
        </p:txBody>
      </p:sp>
      <p:sp>
        <p:nvSpPr>
          <p:cNvPr id="3" name="Footer Placeholder 2"/>
          <p:cNvSpPr>
            <a:spLocks noGrp="1"/>
          </p:cNvSpPr>
          <p:nvPr>
            <p:ph type="ftr" sz="quarter" idx="11"/>
          </p:nvPr>
        </p:nvSpPr>
        <p:spPr/>
        <p:txBody>
          <a:bodyPr/>
          <a:lstStyle/>
          <a:p>
            <a:pPr>
              <a:defRPr/>
            </a:pPr>
            <a:endParaRPr lang="en-US" altLang="en-US" dirty="0"/>
          </a:p>
        </p:txBody>
      </p:sp>
      <p:sp>
        <p:nvSpPr>
          <p:cNvPr id="4" name="Slide Number Placeholder 3"/>
          <p:cNvSpPr>
            <a:spLocks noGrp="1"/>
          </p:cNvSpPr>
          <p:nvPr>
            <p:ph type="sldNum" sz="quarter" idx="12"/>
          </p:nvPr>
        </p:nvSpPr>
        <p:spPr/>
        <p:txBody>
          <a:bodyPr/>
          <a:lstStyle/>
          <a:p>
            <a:pPr>
              <a:defRPr/>
            </a:pPr>
            <a:fld id="{82E000ED-64BA-4EA3-9B1B-8267CC0EC345}" type="slidenum">
              <a:rPr lang="en-US" altLang="en-US" smtClean="0"/>
              <a:pPr>
                <a:defRPr/>
              </a:pPr>
              <a:t>‹#›</a:t>
            </a:fld>
            <a:endParaRPr lang="en-US" altLang="en-US" dirty="0"/>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600200"/>
            <a:ext cx="5111750" cy="448056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1600200"/>
            <a:ext cx="3008313" cy="448056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ltLang="en-US" dirty="0"/>
          </a:p>
        </p:txBody>
      </p:sp>
      <p:sp>
        <p:nvSpPr>
          <p:cNvPr id="6" name="Footer Placeholder 5"/>
          <p:cNvSpPr>
            <a:spLocks noGrp="1"/>
          </p:cNvSpPr>
          <p:nvPr>
            <p:ph type="ftr" sz="quarter" idx="11"/>
          </p:nvPr>
        </p:nvSpPr>
        <p:spPr/>
        <p:txBody>
          <a:bodyPr/>
          <a:lstStyle/>
          <a:p>
            <a:pPr>
              <a:defRPr/>
            </a:pPr>
            <a:endParaRPr lang="en-US" altLang="en-US" dirty="0"/>
          </a:p>
        </p:txBody>
      </p:sp>
      <p:sp>
        <p:nvSpPr>
          <p:cNvPr id="7" name="Slide Number Placeholder 6"/>
          <p:cNvSpPr>
            <a:spLocks noGrp="1"/>
          </p:cNvSpPr>
          <p:nvPr>
            <p:ph type="sldNum" sz="quarter" idx="12"/>
          </p:nvPr>
        </p:nvSpPr>
        <p:spPr/>
        <p:txBody>
          <a:bodyPr/>
          <a:lstStyle/>
          <a:p>
            <a:pPr>
              <a:defRPr/>
            </a:pPr>
            <a:fld id="{32D390B7-C083-460C-B16A-97C815DD8175}" type="slidenum">
              <a:rPr lang="en-US" altLang="en-US" smtClean="0"/>
              <a:pPr>
                <a:defRPr/>
              </a:pPr>
              <a:t>‹#›</a:t>
            </a:fld>
            <a:endParaRPr lang="en-US" altLang="en-US" dirty="0"/>
          </a:p>
        </p:txBody>
      </p:sp>
      <p:sp>
        <p:nvSpPr>
          <p:cNvPr id="8" name="Title 7"/>
          <p:cNvSpPr>
            <a:spLocks noGrp="1"/>
          </p:cNvSpPr>
          <p:nvPr>
            <p:ph type="title"/>
          </p:nvPr>
        </p:nvSpPr>
        <p:spPr/>
        <p:txBody>
          <a:bodyPr/>
          <a:lstStyle/>
          <a:p>
            <a:r>
              <a:rPr lang="en-US"/>
              <a:t>Click to edit Master title style</a:t>
            </a: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Rectangle 8"/>
          <p:cNvSpPr/>
          <p:nvPr/>
        </p:nvSpPr>
        <p:spPr>
          <a:xfrm>
            <a:off x="9001124" y="4846320"/>
            <a:ext cx="142876" cy="2011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Picture Placeholder 2"/>
          <p:cNvSpPr>
            <a:spLocks noGrp="1"/>
          </p:cNvSpPr>
          <p:nvPr>
            <p:ph type="pic" idx="1"/>
          </p:nvPr>
        </p:nvSpPr>
        <p:spPr>
          <a:xfrm>
            <a:off x="-1" y="0"/>
            <a:ext cx="9000877" cy="4846320"/>
          </a:xfrm>
          <a:solidFill>
            <a:schemeClr val="bg1">
              <a:lumMod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457200" y="5715000"/>
            <a:ext cx="8153400" cy="457200"/>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ltLang="en-US" dirty="0"/>
          </a:p>
        </p:txBody>
      </p:sp>
      <p:sp>
        <p:nvSpPr>
          <p:cNvPr id="6" name="Footer Placeholder 5"/>
          <p:cNvSpPr>
            <a:spLocks noGrp="1"/>
          </p:cNvSpPr>
          <p:nvPr>
            <p:ph type="ftr" sz="quarter" idx="11"/>
          </p:nvPr>
        </p:nvSpPr>
        <p:spPr/>
        <p:txBody>
          <a:bodyPr/>
          <a:lstStyle/>
          <a:p>
            <a:pPr>
              <a:defRPr/>
            </a:pPr>
            <a:endParaRPr lang="en-US" altLang="en-US" dirty="0"/>
          </a:p>
        </p:txBody>
      </p:sp>
      <p:sp>
        <p:nvSpPr>
          <p:cNvPr id="7" name="Slide Number Placeholder 6"/>
          <p:cNvSpPr>
            <a:spLocks noGrp="1"/>
          </p:cNvSpPr>
          <p:nvPr>
            <p:ph type="sldNum" sz="quarter" idx="12"/>
          </p:nvPr>
        </p:nvSpPr>
        <p:spPr/>
        <p:txBody>
          <a:bodyPr/>
          <a:lstStyle>
            <a:lvl1pPr>
              <a:defRPr>
                <a:solidFill>
                  <a:schemeClr val="tx1"/>
                </a:solidFill>
              </a:defRPr>
            </a:lvl1pPr>
          </a:lstStyle>
          <a:p>
            <a:pPr>
              <a:defRPr/>
            </a:pPr>
            <a:fld id="{ECAA8F56-41DF-467B-881A-F9E611A786F0}" type="slidenum">
              <a:rPr lang="en-US" altLang="en-US" smtClean="0"/>
              <a:pPr>
                <a:defRPr/>
              </a:pPr>
              <a:t>‹#›</a:t>
            </a:fld>
            <a:endParaRPr lang="en-US" altLang="en-US" dirty="0"/>
          </a:p>
        </p:txBody>
      </p:sp>
      <p:sp>
        <p:nvSpPr>
          <p:cNvPr id="8" name="Title 7"/>
          <p:cNvSpPr>
            <a:spLocks noGrp="1"/>
          </p:cNvSpPr>
          <p:nvPr>
            <p:ph type="title"/>
          </p:nvPr>
        </p:nvSpPr>
        <p:spPr>
          <a:xfrm>
            <a:off x="457200" y="4953000"/>
            <a:ext cx="8153400" cy="762000"/>
          </a:xfrm>
        </p:spPr>
        <p:txBody>
          <a:bodyPr anchor="t">
            <a:normAutofit/>
          </a:bodyPr>
          <a:lstStyle>
            <a:lvl1pPr>
              <a:defRPr sz="3200"/>
            </a:lvl1pPr>
          </a:lstStyle>
          <a:p>
            <a:r>
              <a:rPr lang="en-US"/>
              <a:t>Click to edit Master title style</a:t>
            </a:r>
            <a:endParaRPr lang="en-US" dirty="0"/>
          </a:p>
        </p:txBody>
      </p:sp>
      <p:sp>
        <p:nvSpPr>
          <p:cNvPr id="10" name="Rectangle 9"/>
          <p:cNvSpPr/>
          <p:nvPr/>
        </p:nvSpPr>
        <p:spPr>
          <a:xfrm>
            <a:off x="9001124" y="0"/>
            <a:ext cx="142876" cy="4846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2718"/>
            <a:ext cx="5791200" cy="1371600"/>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752600"/>
            <a:ext cx="7620000" cy="43735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57200" y="6172201"/>
            <a:ext cx="3429000" cy="304800"/>
          </a:xfrm>
          <a:prstGeom prst="rect">
            <a:avLst/>
          </a:prstGeom>
        </p:spPr>
        <p:txBody>
          <a:bodyPr vert="horz" lIns="91440" tIns="45720" rIns="91440" bIns="0" rtlCol="0" anchor="b"/>
          <a:lstStyle>
            <a:lvl1pPr algn="l">
              <a:defRPr sz="1000">
                <a:solidFill>
                  <a:schemeClr val="tx1"/>
                </a:solidFill>
              </a:defRPr>
            </a:lvl1pPr>
          </a:lstStyle>
          <a:p>
            <a:pPr>
              <a:defRPr/>
            </a:pPr>
            <a:endParaRPr lang="en-US" altLang="en-US" dirty="0"/>
          </a:p>
        </p:txBody>
      </p:sp>
      <p:sp>
        <p:nvSpPr>
          <p:cNvPr id="5" name="Footer Placeholder 4"/>
          <p:cNvSpPr>
            <a:spLocks noGrp="1"/>
          </p:cNvSpPr>
          <p:nvPr>
            <p:ph type="ftr" sz="quarter" idx="3"/>
          </p:nvPr>
        </p:nvSpPr>
        <p:spPr>
          <a:xfrm>
            <a:off x="457200" y="6492875"/>
            <a:ext cx="3429000" cy="283845"/>
          </a:xfrm>
          <a:prstGeom prst="rect">
            <a:avLst/>
          </a:prstGeom>
        </p:spPr>
        <p:txBody>
          <a:bodyPr vert="horz" lIns="91440" tIns="45720" rIns="91440" bIns="45720" rtlCol="0" anchor="t"/>
          <a:lstStyle>
            <a:lvl1pPr algn="l">
              <a:defRPr sz="1000">
                <a:solidFill>
                  <a:schemeClr val="tx1"/>
                </a:solidFill>
              </a:defRPr>
            </a:lvl1pPr>
          </a:lstStyle>
          <a:p>
            <a:pPr>
              <a:defRPr/>
            </a:pPr>
            <a:endParaRPr lang="en-US" altLang="en-US" dirty="0"/>
          </a:p>
        </p:txBody>
      </p:sp>
      <p:sp>
        <p:nvSpPr>
          <p:cNvPr id="6" name="Slide Number Placeholder 5"/>
          <p:cNvSpPr>
            <a:spLocks noGrp="1"/>
          </p:cNvSpPr>
          <p:nvPr>
            <p:ph type="sldNum" sz="quarter" idx="4"/>
          </p:nvPr>
        </p:nvSpPr>
        <p:spPr>
          <a:xfrm rot="16200000">
            <a:off x="8227377" y="5885497"/>
            <a:ext cx="1315721" cy="365125"/>
          </a:xfrm>
          <a:prstGeom prst="rect">
            <a:avLst/>
          </a:prstGeom>
        </p:spPr>
        <p:txBody>
          <a:bodyPr vert="horz" lIns="91440" tIns="45720" rIns="91440" bIns="45720" rtlCol="0" anchor="ctr"/>
          <a:lstStyle>
            <a:lvl1pPr algn="l">
              <a:defRPr sz="2400" b="1">
                <a:solidFill>
                  <a:schemeClr val="tx2"/>
                </a:solidFill>
              </a:defRPr>
            </a:lvl1pPr>
          </a:lstStyle>
          <a:p>
            <a:pPr>
              <a:defRPr/>
            </a:pPr>
            <a:fld id="{65646055-E1C7-4F9F-B1BF-ADC83106F32C}" type="slidenum">
              <a:rPr lang="en-US" altLang="en-US" smtClean="0"/>
              <a:pPr>
                <a:defRPr/>
              </a:pPr>
              <a:t>‹#›</a:t>
            </a:fld>
            <a:endParaRPr lang="en-US" altLang="en-US" dirty="0"/>
          </a:p>
        </p:txBody>
      </p:sp>
      <p:sp>
        <p:nvSpPr>
          <p:cNvPr id="7" name="Rectangle 6"/>
          <p:cNvSpPr/>
          <p:nvPr/>
        </p:nvSpPr>
        <p:spPr>
          <a:xfrm>
            <a:off x="9001124" y="0"/>
            <a:ext cx="142876" cy="137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9001124" y="1371600"/>
            <a:ext cx="142876" cy="5486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 bg1="lt1" tx1="dk1" bg2="lt2" tx2="dk2" accent1="accent1" accent2="accent2" accent3="accent3" accent4="accent4" accent5="accent5" accent6="accent6" hlink="hlink" folHlink="folHlink"/>
  <p:sldLayoutIdLst>
    <p:sldLayoutId id="2147483875" r:id="rId1"/>
    <p:sldLayoutId id="2147483876" r:id="rId2"/>
    <p:sldLayoutId id="2147483877" r:id="rId3"/>
    <p:sldLayoutId id="2147483878" r:id="rId4"/>
    <p:sldLayoutId id="2147483879" r:id="rId5"/>
    <p:sldLayoutId id="2147483880" r:id="rId6"/>
    <p:sldLayoutId id="2147483881" r:id="rId7"/>
    <p:sldLayoutId id="2147483882" r:id="rId8"/>
    <p:sldLayoutId id="2147483883" r:id="rId9"/>
    <p:sldLayoutId id="2147483884" r:id="rId10"/>
    <p:sldLayoutId id="2147483885" r:id="rId11"/>
    <p:sldLayoutId id="2147483886" r:id="rId12"/>
  </p:sldLayoutIdLst>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xStyles>
    <p:titleStyle>
      <a:lvl1pPr algn="l" defTabSz="914400" rtl="0" eaLnBrk="1" latinLnBrk="0" hangingPunct="1">
        <a:spcBef>
          <a:spcPct val="0"/>
        </a:spcBef>
        <a:buNone/>
        <a:defRPr sz="3600" kern="1200" cap="all" spc="-60" baseline="0">
          <a:solidFill>
            <a:schemeClr val="tx2"/>
          </a:solidFill>
          <a:latin typeface="+mj-lt"/>
          <a:ea typeface="+mj-ea"/>
          <a:cs typeface="+mj-cs"/>
        </a:defRPr>
      </a:lvl1pPr>
    </p:titleStyle>
    <p:bodyStyle>
      <a:lvl1pPr marL="0" indent="0" algn="l" defTabSz="914400" rtl="0" eaLnBrk="1" latinLnBrk="0" hangingPunct="1">
        <a:spcBef>
          <a:spcPct val="20000"/>
        </a:spcBef>
        <a:spcAft>
          <a:spcPts val="600"/>
        </a:spcAft>
        <a:buFont typeface="Arial" pitchFamily="34" charset="0"/>
        <a:buNone/>
        <a:defRPr sz="2000" b="1" kern="1200">
          <a:solidFill>
            <a:schemeClr val="tx1"/>
          </a:solidFill>
          <a:latin typeface="+mn-lt"/>
          <a:ea typeface="+mn-ea"/>
          <a:cs typeface="+mn-cs"/>
        </a:defRPr>
      </a:lvl1pPr>
      <a:lvl2pPr marL="457200" indent="-182880" algn="l" defTabSz="914400" rtl="0" eaLnBrk="1" latinLnBrk="0" hangingPunct="1">
        <a:spcBef>
          <a:spcPct val="20000"/>
        </a:spcBef>
        <a:buClr>
          <a:schemeClr val="tx2"/>
        </a:buClr>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Arial" pitchFamily="34" charset="0"/>
        <a:buChar cha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AC5CFF3-94B4-418F-A0E3-6423BC58500D}"/>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188A004-713A-4D3D-9229-187C465A2DCC}"/>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1DC7C7D-35BF-4B1B-900C-BBE4D0C2031B}"/>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2EC75CF4-E76B-4F0E-B6BF-8B8A0C5E04FF}" type="datetimeFigureOut">
              <a:rPr lang="en-US" smtClean="0"/>
              <a:t>2/21/2020</a:t>
            </a:fld>
            <a:endParaRPr lang="en-US" dirty="0"/>
          </a:p>
        </p:txBody>
      </p:sp>
      <p:sp>
        <p:nvSpPr>
          <p:cNvPr id="5" name="Footer Placeholder 4">
            <a:extLst>
              <a:ext uri="{FF2B5EF4-FFF2-40B4-BE49-F238E27FC236}">
                <a16:creationId xmlns:a16="http://schemas.microsoft.com/office/drawing/2014/main" id="{A9C553B7-445A-424A-B95A-62ECDD96E53B}"/>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B269F569-DB6B-483B-AB7C-A2C7ACCE4B7C}"/>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204946AD-4856-433E-A6D9-9ED069F1E888}" type="slidenum">
              <a:rPr lang="en-US" smtClean="0"/>
              <a:t>‹#›</a:t>
            </a:fld>
            <a:endParaRPr lang="en-US" dirty="0"/>
          </a:p>
        </p:txBody>
      </p:sp>
    </p:spTree>
    <p:extLst>
      <p:ext uri="{BB962C8B-B14F-4D97-AF65-F5344CB8AC3E}">
        <p14:creationId xmlns:p14="http://schemas.microsoft.com/office/powerpoint/2010/main" val="1479550174"/>
      </p:ext>
    </p:extLst>
  </p:cSld>
  <p:clrMap bg1="lt1" tx1="dk1" bg2="lt2" tx2="dk2" accent1="accent1" accent2="accent2" accent3="accent3" accent4="accent4" accent5="accent5" accent6="accent6" hlink="hlink" folHlink="folHlink"/>
  <p:sldLayoutIdLst>
    <p:sldLayoutId id="2147483888" r:id="rId1"/>
    <p:sldLayoutId id="2147483889" r:id="rId2"/>
    <p:sldLayoutId id="2147483890" r:id="rId3"/>
    <p:sldLayoutId id="2147483891" r:id="rId4"/>
    <p:sldLayoutId id="2147483892" r:id="rId5"/>
    <p:sldLayoutId id="2147483893" r:id="rId6"/>
    <p:sldLayoutId id="2147483894" r:id="rId7"/>
    <p:sldLayoutId id="2147483895" r:id="rId8"/>
    <p:sldLayoutId id="2147483896" r:id="rId9"/>
    <p:sldLayoutId id="2147483897" r:id="rId10"/>
    <p:sldLayoutId id="2147483898"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chart" Target="../charts/char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hyperlink" Target="mailto:hrice@falmouthme.org" TargetMode="Externa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57200" y="122238"/>
            <a:ext cx="7543800" cy="1096962"/>
          </a:xfrm>
        </p:spPr>
        <p:txBody>
          <a:bodyPr>
            <a:normAutofit/>
          </a:bodyPr>
          <a:lstStyle/>
          <a:p>
            <a:pPr algn="ctr" eaLnBrk="1" hangingPunct="1"/>
            <a:r>
              <a:rPr lang="en-US" sz="4800" dirty="0"/>
              <a:t>Falmouth Fire-EMS</a:t>
            </a:r>
          </a:p>
        </p:txBody>
      </p:sp>
      <p:pic>
        <p:nvPicPr>
          <p:cNvPr id="2" name="Picture 1">
            <a:extLst>
              <a:ext uri="{FF2B5EF4-FFF2-40B4-BE49-F238E27FC236}">
                <a16:creationId xmlns:a16="http://schemas.microsoft.com/office/drawing/2014/main" id="{2D9F1115-F00D-4A04-BD1F-4C370DA51808}"/>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048000" y="1571279"/>
            <a:ext cx="2362200" cy="2724841"/>
          </a:xfrm>
          <a:prstGeom prst="rect">
            <a:avLst/>
          </a:prstGeom>
        </p:spPr>
      </p:pic>
      <p:sp>
        <p:nvSpPr>
          <p:cNvPr id="4" name="Rectangle 2">
            <a:extLst>
              <a:ext uri="{FF2B5EF4-FFF2-40B4-BE49-F238E27FC236}">
                <a16:creationId xmlns:a16="http://schemas.microsoft.com/office/drawing/2014/main" id="{82C39240-5850-47EB-A455-617D98F15965}"/>
              </a:ext>
            </a:extLst>
          </p:cNvPr>
          <p:cNvSpPr txBox="1">
            <a:spLocks noChangeArrowheads="1"/>
          </p:cNvSpPr>
          <p:nvPr/>
        </p:nvSpPr>
        <p:spPr>
          <a:xfrm>
            <a:off x="609600" y="4648200"/>
            <a:ext cx="7543800" cy="1096962"/>
          </a:xfrm>
          <a:prstGeom prst="rect">
            <a:avLst/>
          </a:prstGeom>
        </p:spPr>
        <p:txBody>
          <a:bodyPr vert="horz" lIns="91440" tIns="45720" rIns="91440" bIns="45720" rtlCol="0" anchor="b">
            <a:normAutofit fontScale="77500" lnSpcReduction="20000"/>
          </a:bodyPr>
          <a:lstStyle>
            <a:lvl1pPr algn="l" defTabSz="914400" rtl="0" eaLnBrk="1" latinLnBrk="0" hangingPunct="1">
              <a:spcBef>
                <a:spcPct val="0"/>
              </a:spcBef>
              <a:buNone/>
              <a:defRPr sz="3600" kern="1200" cap="all" spc="-60" baseline="0">
                <a:solidFill>
                  <a:schemeClr val="tx2"/>
                </a:solidFill>
                <a:latin typeface="+mj-lt"/>
                <a:ea typeface="+mj-ea"/>
                <a:cs typeface="+mj-cs"/>
              </a:defRPr>
            </a:lvl1pPr>
          </a:lstStyle>
          <a:p>
            <a:pPr algn="ctr" fontAlgn="auto">
              <a:spcAft>
                <a:spcPts val="0"/>
              </a:spcAft>
            </a:pPr>
            <a:r>
              <a:rPr lang="en-US" sz="4800" dirty="0"/>
              <a:t>Public FORUM</a:t>
            </a:r>
          </a:p>
          <a:p>
            <a:pPr algn="ctr" fontAlgn="auto">
              <a:spcAft>
                <a:spcPts val="0"/>
              </a:spcAft>
            </a:pPr>
            <a:r>
              <a:rPr lang="en-US" sz="4800" dirty="0"/>
              <a:t>February 24, 2020</a:t>
            </a: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9F0CE0-6675-41C9-AD96-637472CABA07}"/>
              </a:ext>
            </a:extLst>
          </p:cNvPr>
          <p:cNvSpPr>
            <a:spLocks noGrp="1"/>
          </p:cNvSpPr>
          <p:nvPr>
            <p:ph type="title"/>
          </p:nvPr>
        </p:nvSpPr>
        <p:spPr>
          <a:xfrm>
            <a:off x="457200" y="152718"/>
            <a:ext cx="7010400" cy="609282"/>
          </a:xfrm>
        </p:spPr>
        <p:txBody>
          <a:bodyPr>
            <a:normAutofit/>
          </a:bodyPr>
          <a:lstStyle/>
          <a:p>
            <a:r>
              <a:rPr lang="en-US" sz="2400" dirty="0"/>
              <a:t>decrease in active call members</a:t>
            </a:r>
          </a:p>
        </p:txBody>
      </p:sp>
      <p:sp>
        <p:nvSpPr>
          <p:cNvPr id="4" name="Rectangle: Rounded Corners 3">
            <a:extLst>
              <a:ext uri="{FF2B5EF4-FFF2-40B4-BE49-F238E27FC236}">
                <a16:creationId xmlns:a16="http://schemas.microsoft.com/office/drawing/2014/main" id="{4E80CA9E-F957-4242-8D6D-0B7F624B9337}"/>
              </a:ext>
            </a:extLst>
          </p:cNvPr>
          <p:cNvSpPr/>
          <p:nvPr/>
        </p:nvSpPr>
        <p:spPr>
          <a:xfrm>
            <a:off x="457200" y="1160417"/>
            <a:ext cx="5638800" cy="2286000"/>
          </a:xfrm>
          <a:prstGeom prst="roundRect">
            <a:avLst/>
          </a:prstGeom>
          <a:solidFill>
            <a:schemeClr val="accent6">
              <a:lumMod val="60000"/>
              <a:lumOff val="40000"/>
            </a:schemeClr>
          </a:solidFill>
          <a:ln>
            <a:solidFill>
              <a:schemeClr val="tx2"/>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en-US" b="1" dirty="0">
                <a:solidFill>
                  <a:schemeClr val="tx1"/>
                </a:solidFill>
              </a:rPr>
              <a:t>In past 10 years, 29 active FF/EMT have obtained new fulltime fire-ems job:</a:t>
            </a:r>
          </a:p>
          <a:p>
            <a:pPr algn="ctr"/>
            <a:r>
              <a:rPr lang="en-US" b="1" dirty="0">
                <a:solidFill>
                  <a:schemeClr val="tx1"/>
                </a:solidFill>
              </a:rPr>
              <a:t>Biddeford, Bridgton, Brunswick (2), Buxton (2), Gardner, Lewiston (2), Old Town, Portland (3), Saco, Scarborough (2), South Portland (5), Westbrook (4), Brattleboro, VT, Nashua, NH, Seekonk, MA, Winooski, VT</a:t>
            </a:r>
            <a:endParaRPr lang="en-US" dirty="0">
              <a:solidFill>
                <a:schemeClr val="tx1"/>
              </a:solidFill>
            </a:endParaRPr>
          </a:p>
        </p:txBody>
      </p:sp>
      <p:sp>
        <p:nvSpPr>
          <p:cNvPr id="6" name="Rectangle 5">
            <a:extLst>
              <a:ext uri="{FF2B5EF4-FFF2-40B4-BE49-F238E27FC236}">
                <a16:creationId xmlns:a16="http://schemas.microsoft.com/office/drawing/2014/main" id="{F76A59AF-C79A-4FD9-BC67-69F28E274E19}"/>
              </a:ext>
            </a:extLst>
          </p:cNvPr>
          <p:cNvSpPr/>
          <p:nvPr/>
        </p:nvSpPr>
        <p:spPr>
          <a:xfrm>
            <a:off x="6475395" y="1058091"/>
            <a:ext cx="2103755" cy="5638482"/>
          </a:xfrm>
          <a:prstGeom prst="rect">
            <a:avLst/>
          </a:prstGeom>
          <a:solidFill>
            <a:schemeClr val="tx2">
              <a:lumMod val="60000"/>
              <a:lumOff val="40000"/>
            </a:schemeClr>
          </a:solidFill>
          <a:ln>
            <a:solidFill>
              <a:schemeClr val="accent6">
                <a:lumMod val="60000"/>
                <a:lumOff val="40000"/>
              </a:schemeClr>
            </a:solidFill>
          </a:ln>
        </p:spPr>
        <p:style>
          <a:lnRef idx="2">
            <a:schemeClr val="accent1"/>
          </a:lnRef>
          <a:fillRef idx="1">
            <a:schemeClr val="lt1"/>
          </a:fillRef>
          <a:effectRef idx="0">
            <a:schemeClr val="accent1"/>
          </a:effectRef>
          <a:fontRef idx="minor">
            <a:schemeClr val="dk1"/>
          </a:fontRef>
        </p:style>
        <p:txBody>
          <a:bodyPr rot="0" spcFirstLastPara="0" vert="horz" wrap="square" lIns="182880" tIns="228600" rIns="182880" bIns="228600" numCol="1" spcCol="0" rtlCol="0" fromWordArt="0" anchor="t" anchorCtr="0" forceAA="0" compatLnSpc="1">
            <a:prstTxWarp prst="textNoShape">
              <a:avLst/>
            </a:prstTxWarp>
            <a:noAutofit/>
          </a:bodyPr>
          <a:lstStyle/>
          <a:p>
            <a:pPr marL="0" marR="0">
              <a:lnSpc>
                <a:spcPct val="107000"/>
              </a:lnSpc>
              <a:spcBef>
                <a:spcPts val="0"/>
              </a:spcBef>
              <a:spcAft>
                <a:spcPts val="800"/>
              </a:spcAft>
            </a:pPr>
            <a:r>
              <a:rPr lang="en-US" sz="1400" b="1" dirty="0">
                <a:solidFill>
                  <a:schemeClr val="tx1"/>
                </a:solidFill>
                <a:effectLst/>
                <a:latin typeface="Calibri Light" panose="020F0302020204030204" pitchFamily="34" charset="0"/>
                <a:ea typeface="Times New Roman" panose="02020603050405020304" pitchFamily="18" charset="0"/>
                <a:cs typeface="Times New Roman" panose="02020603050405020304" pitchFamily="18" charset="0"/>
              </a:rPr>
              <a:t>Moved out of Town:</a:t>
            </a:r>
            <a:endParaRPr lang="en-US" sz="1100" b="1" dirty="0">
              <a:solidFill>
                <a:schemeClr val="tx1"/>
              </a:solidFill>
              <a:effectLst/>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dirty="0">
                <a:solidFill>
                  <a:schemeClr val="tx1"/>
                </a:solidFill>
                <a:effectLst/>
                <a:ea typeface="Calibri" panose="020F0502020204030204" pitchFamily="34" charset="0"/>
                <a:cs typeface="Times New Roman" panose="02020603050405020304" pitchFamily="18" charset="0"/>
              </a:rPr>
              <a:t>In past 5 years, we have had members move to:</a:t>
            </a:r>
          </a:p>
          <a:p>
            <a:pPr marL="342900" marR="0" lvl="0" indent="-342900">
              <a:lnSpc>
                <a:spcPct val="107000"/>
              </a:lnSpc>
              <a:spcBef>
                <a:spcPts val="0"/>
              </a:spcBef>
              <a:spcAft>
                <a:spcPts val="0"/>
              </a:spcAft>
              <a:buFont typeface="Calibri" panose="020F0502020204030204" pitchFamily="34" charset="0"/>
              <a:buChar char="-"/>
            </a:pPr>
            <a:r>
              <a:rPr lang="en-US" sz="1100" dirty="0">
                <a:solidFill>
                  <a:schemeClr val="tx1"/>
                </a:solidFill>
                <a:effectLst/>
                <a:ea typeface="Calibri" panose="020F0502020204030204" pitchFamily="34" charset="0"/>
                <a:cs typeface="Times New Roman" panose="02020603050405020304" pitchFamily="18" charset="0"/>
              </a:rPr>
              <a:t>California</a:t>
            </a:r>
          </a:p>
          <a:p>
            <a:pPr marL="342900" marR="0" lvl="0" indent="-342900">
              <a:lnSpc>
                <a:spcPct val="107000"/>
              </a:lnSpc>
              <a:spcBef>
                <a:spcPts val="0"/>
              </a:spcBef>
              <a:spcAft>
                <a:spcPts val="0"/>
              </a:spcAft>
              <a:buFont typeface="Calibri" panose="020F0502020204030204" pitchFamily="34" charset="0"/>
              <a:buChar char="-"/>
            </a:pPr>
            <a:r>
              <a:rPr lang="en-US" sz="1100" dirty="0">
                <a:solidFill>
                  <a:schemeClr val="tx1"/>
                </a:solidFill>
                <a:effectLst/>
                <a:ea typeface="Calibri" panose="020F0502020204030204" pitchFamily="34" charset="0"/>
                <a:cs typeface="Times New Roman" panose="02020603050405020304" pitchFamily="18" charset="0"/>
              </a:rPr>
              <a:t>Colorado</a:t>
            </a:r>
          </a:p>
          <a:p>
            <a:pPr marL="342900" marR="0" lvl="0" indent="-342900">
              <a:lnSpc>
                <a:spcPct val="107000"/>
              </a:lnSpc>
              <a:spcBef>
                <a:spcPts val="0"/>
              </a:spcBef>
              <a:spcAft>
                <a:spcPts val="0"/>
              </a:spcAft>
              <a:buFont typeface="Calibri" panose="020F0502020204030204" pitchFamily="34" charset="0"/>
              <a:buChar char="-"/>
            </a:pPr>
            <a:r>
              <a:rPr lang="en-US" sz="1100" dirty="0">
                <a:solidFill>
                  <a:schemeClr val="tx1"/>
                </a:solidFill>
                <a:effectLst/>
                <a:ea typeface="Calibri" panose="020F0502020204030204" pitchFamily="34" charset="0"/>
                <a:cs typeface="Times New Roman" panose="02020603050405020304" pitchFamily="18" charset="0"/>
              </a:rPr>
              <a:t>Connecticut</a:t>
            </a:r>
          </a:p>
          <a:p>
            <a:pPr marL="342900" marR="0" lvl="0" indent="-342900">
              <a:lnSpc>
                <a:spcPct val="107000"/>
              </a:lnSpc>
              <a:spcBef>
                <a:spcPts val="0"/>
              </a:spcBef>
              <a:spcAft>
                <a:spcPts val="0"/>
              </a:spcAft>
              <a:buFont typeface="Calibri" panose="020F0502020204030204" pitchFamily="34" charset="0"/>
              <a:buChar char="-"/>
            </a:pPr>
            <a:r>
              <a:rPr lang="en-US" sz="1100" dirty="0">
                <a:solidFill>
                  <a:schemeClr val="tx1"/>
                </a:solidFill>
                <a:effectLst/>
                <a:ea typeface="Calibri" panose="020F0502020204030204" pitchFamily="34" charset="0"/>
                <a:cs typeface="Times New Roman" panose="02020603050405020304" pitchFamily="18" charset="0"/>
              </a:rPr>
              <a:t>Hawaii</a:t>
            </a:r>
          </a:p>
          <a:p>
            <a:pPr marL="342900" marR="0" lvl="0" indent="-342900">
              <a:lnSpc>
                <a:spcPct val="107000"/>
              </a:lnSpc>
              <a:spcBef>
                <a:spcPts val="0"/>
              </a:spcBef>
              <a:spcAft>
                <a:spcPts val="0"/>
              </a:spcAft>
              <a:buFont typeface="Calibri" panose="020F0502020204030204" pitchFamily="34" charset="0"/>
              <a:buChar char="-"/>
            </a:pPr>
            <a:r>
              <a:rPr lang="en-US" sz="1100" dirty="0">
                <a:solidFill>
                  <a:schemeClr val="tx1"/>
                </a:solidFill>
                <a:effectLst/>
                <a:ea typeface="Calibri" panose="020F0502020204030204" pitchFamily="34" charset="0"/>
                <a:cs typeface="Times New Roman" panose="02020603050405020304" pitchFamily="18" charset="0"/>
              </a:rPr>
              <a:t>Indiana</a:t>
            </a:r>
          </a:p>
          <a:p>
            <a:pPr marL="342900" marR="0" lvl="0" indent="-342900">
              <a:lnSpc>
                <a:spcPct val="107000"/>
              </a:lnSpc>
              <a:spcBef>
                <a:spcPts val="0"/>
              </a:spcBef>
              <a:spcAft>
                <a:spcPts val="0"/>
              </a:spcAft>
              <a:buFont typeface="Calibri" panose="020F0502020204030204" pitchFamily="34" charset="0"/>
              <a:buChar char="-"/>
            </a:pPr>
            <a:r>
              <a:rPr lang="en-US" sz="1100" dirty="0">
                <a:solidFill>
                  <a:schemeClr val="tx1"/>
                </a:solidFill>
                <a:effectLst/>
                <a:ea typeface="Calibri" panose="020F0502020204030204" pitchFamily="34" charset="0"/>
                <a:cs typeface="Times New Roman" panose="02020603050405020304" pitchFamily="18" charset="0"/>
              </a:rPr>
              <a:t>Massachusetts</a:t>
            </a:r>
          </a:p>
          <a:p>
            <a:pPr marL="342900" marR="0" lvl="0" indent="-342900">
              <a:lnSpc>
                <a:spcPct val="107000"/>
              </a:lnSpc>
              <a:spcBef>
                <a:spcPts val="0"/>
              </a:spcBef>
              <a:spcAft>
                <a:spcPts val="0"/>
              </a:spcAft>
              <a:buFont typeface="Calibri" panose="020F0502020204030204" pitchFamily="34" charset="0"/>
              <a:buChar char="-"/>
            </a:pPr>
            <a:r>
              <a:rPr lang="en-US" sz="1100" dirty="0">
                <a:solidFill>
                  <a:schemeClr val="tx1"/>
                </a:solidFill>
                <a:ea typeface="Calibri" panose="020F0502020204030204" pitchFamily="34" charset="0"/>
                <a:cs typeface="Times New Roman" panose="02020603050405020304" pitchFamily="18" charset="0"/>
              </a:rPr>
              <a:t>Michigan</a:t>
            </a:r>
          </a:p>
          <a:p>
            <a:pPr marL="342900" marR="0" lvl="0" indent="-342900">
              <a:lnSpc>
                <a:spcPct val="107000"/>
              </a:lnSpc>
              <a:spcBef>
                <a:spcPts val="0"/>
              </a:spcBef>
              <a:spcAft>
                <a:spcPts val="0"/>
              </a:spcAft>
              <a:buFont typeface="Calibri" panose="020F0502020204030204" pitchFamily="34" charset="0"/>
              <a:buChar char="-"/>
            </a:pPr>
            <a:r>
              <a:rPr lang="en-US" sz="1100" dirty="0">
                <a:solidFill>
                  <a:schemeClr val="tx1"/>
                </a:solidFill>
                <a:ea typeface="Calibri" panose="020F0502020204030204" pitchFamily="34" charset="0"/>
                <a:cs typeface="Times New Roman" panose="02020603050405020304" pitchFamily="18" charset="0"/>
              </a:rPr>
              <a:t>New Hampshire</a:t>
            </a:r>
          </a:p>
          <a:p>
            <a:pPr marL="342900" marR="0" lvl="0" indent="-342900">
              <a:lnSpc>
                <a:spcPct val="107000"/>
              </a:lnSpc>
              <a:spcBef>
                <a:spcPts val="0"/>
              </a:spcBef>
              <a:spcAft>
                <a:spcPts val="0"/>
              </a:spcAft>
              <a:buFont typeface="Calibri" panose="020F0502020204030204" pitchFamily="34" charset="0"/>
              <a:buChar char="-"/>
            </a:pPr>
            <a:r>
              <a:rPr lang="en-US" sz="1100" dirty="0">
                <a:solidFill>
                  <a:schemeClr val="tx1"/>
                </a:solidFill>
                <a:effectLst/>
                <a:ea typeface="Calibri" panose="020F0502020204030204" pitchFamily="34" charset="0"/>
                <a:cs typeface="Times New Roman" panose="02020603050405020304" pitchFamily="18" charset="0"/>
              </a:rPr>
              <a:t>New York</a:t>
            </a:r>
          </a:p>
          <a:p>
            <a:pPr marL="342900" marR="0" lvl="0" indent="-342900">
              <a:lnSpc>
                <a:spcPct val="107000"/>
              </a:lnSpc>
              <a:spcBef>
                <a:spcPts val="0"/>
              </a:spcBef>
              <a:spcAft>
                <a:spcPts val="0"/>
              </a:spcAft>
              <a:buFont typeface="Calibri" panose="020F0502020204030204" pitchFamily="34" charset="0"/>
              <a:buChar char="-"/>
            </a:pPr>
            <a:r>
              <a:rPr lang="en-US" sz="1100" dirty="0">
                <a:solidFill>
                  <a:schemeClr val="tx1"/>
                </a:solidFill>
                <a:ea typeface="Calibri" panose="020F0502020204030204" pitchFamily="34" charset="0"/>
                <a:cs typeface="Times New Roman" panose="02020603050405020304" pitchFamily="18" charset="0"/>
              </a:rPr>
              <a:t>Pennsylvania</a:t>
            </a:r>
          </a:p>
          <a:p>
            <a:pPr marL="342900" marR="0" lvl="0" indent="-342900">
              <a:lnSpc>
                <a:spcPct val="107000"/>
              </a:lnSpc>
              <a:spcBef>
                <a:spcPts val="0"/>
              </a:spcBef>
              <a:spcAft>
                <a:spcPts val="0"/>
              </a:spcAft>
              <a:buFont typeface="Calibri" panose="020F0502020204030204" pitchFamily="34" charset="0"/>
              <a:buChar char="-"/>
            </a:pPr>
            <a:r>
              <a:rPr lang="en-US" sz="1100" dirty="0">
                <a:solidFill>
                  <a:schemeClr val="tx1"/>
                </a:solidFill>
                <a:effectLst/>
                <a:ea typeface="Calibri" panose="020F0502020204030204" pitchFamily="34" charset="0"/>
                <a:cs typeface="Times New Roman" panose="02020603050405020304" pitchFamily="18" charset="0"/>
              </a:rPr>
              <a:t>Vermont</a:t>
            </a:r>
          </a:p>
          <a:p>
            <a:pPr marL="342900" marR="0" lvl="0" indent="-342900">
              <a:lnSpc>
                <a:spcPct val="107000"/>
              </a:lnSpc>
              <a:spcBef>
                <a:spcPts val="0"/>
              </a:spcBef>
              <a:spcAft>
                <a:spcPts val="0"/>
              </a:spcAft>
              <a:buFont typeface="Calibri" panose="020F0502020204030204" pitchFamily="34" charset="0"/>
              <a:buChar char="-"/>
            </a:pPr>
            <a:endParaRPr lang="en-US" sz="1100" dirty="0">
              <a:solidFill>
                <a:schemeClr val="tx1"/>
              </a:solidFill>
              <a:effectLst/>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dirty="0">
                <a:solidFill>
                  <a:schemeClr val="tx1"/>
                </a:solidFill>
                <a:effectLst/>
                <a:ea typeface="Calibri" panose="020F0502020204030204" pitchFamily="34" charset="0"/>
                <a:cs typeface="Times New Roman" panose="02020603050405020304" pitchFamily="18" charset="0"/>
              </a:rPr>
              <a:t>Others have stayed in Maine but moved too far away to respond:</a:t>
            </a:r>
          </a:p>
          <a:p>
            <a:pPr marL="342900" marR="0" lvl="0" indent="-342900">
              <a:lnSpc>
                <a:spcPct val="107000"/>
              </a:lnSpc>
              <a:spcBef>
                <a:spcPts val="0"/>
              </a:spcBef>
              <a:spcAft>
                <a:spcPts val="0"/>
              </a:spcAft>
              <a:buFont typeface="Calibri" panose="020F0502020204030204" pitchFamily="34" charset="0"/>
              <a:buChar char="-"/>
            </a:pPr>
            <a:r>
              <a:rPr lang="en-US" sz="1100" dirty="0">
                <a:solidFill>
                  <a:schemeClr val="tx1"/>
                </a:solidFill>
                <a:effectLst/>
                <a:ea typeface="Calibri" panose="020F0502020204030204" pitchFamily="34" charset="0"/>
                <a:cs typeface="Times New Roman" panose="02020603050405020304" pitchFamily="18" charset="0"/>
              </a:rPr>
              <a:t>Bangor</a:t>
            </a:r>
          </a:p>
          <a:p>
            <a:pPr marL="342900" marR="0" lvl="0" indent="-342900">
              <a:lnSpc>
                <a:spcPct val="107000"/>
              </a:lnSpc>
              <a:spcBef>
                <a:spcPts val="0"/>
              </a:spcBef>
              <a:spcAft>
                <a:spcPts val="0"/>
              </a:spcAft>
              <a:buFont typeface="Calibri" panose="020F0502020204030204" pitchFamily="34" charset="0"/>
              <a:buChar char="-"/>
            </a:pPr>
            <a:r>
              <a:rPr lang="en-US" sz="1100" dirty="0">
                <a:solidFill>
                  <a:schemeClr val="tx1"/>
                </a:solidFill>
                <a:ea typeface="Calibri" panose="020F0502020204030204" pitchFamily="34" charset="0"/>
                <a:cs typeface="Times New Roman" panose="02020603050405020304" pitchFamily="18" charset="0"/>
              </a:rPr>
              <a:t>Bridgton</a:t>
            </a:r>
          </a:p>
          <a:p>
            <a:pPr marL="342900" marR="0" lvl="0" indent="-342900">
              <a:lnSpc>
                <a:spcPct val="107000"/>
              </a:lnSpc>
              <a:spcBef>
                <a:spcPts val="0"/>
              </a:spcBef>
              <a:spcAft>
                <a:spcPts val="0"/>
              </a:spcAft>
              <a:buFont typeface="Calibri" panose="020F0502020204030204" pitchFamily="34" charset="0"/>
              <a:buChar char="-"/>
            </a:pPr>
            <a:r>
              <a:rPr lang="en-US" sz="1100" dirty="0">
                <a:solidFill>
                  <a:schemeClr val="tx1"/>
                </a:solidFill>
                <a:ea typeface="Calibri" panose="020F0502020204030204" pitchFamily="34" charset="0"/>
                <a:cs typeface="Times New Roman" panose="02020603050405020304" pitchFamily="18" charset="0"/>
              </a:rPr>
              <a:t>Lebanon</a:t>
            </a:r>
          </a:p>
          <a:p>
            <a:pPr marL="342900" marR="0" lvl="0" indent="-342900">
              <a:lnSpc>
                <a:spcPct val="107000"/>
              </a:lnSpc>
              <a:spcBef>
                <a:spcPts val="0"/>
              </a:spcBef>
              <a:spcAft>
                <a:spcPts val="0"/>
              </a:spcAft>
              <a:buFont typeface="Calibri" panose="020F0502020204030204" pitchFamily="34" charset="0"/>
              <a:buChar char="-"/>
            </a:pPr>
            <a:r>
              <a:rPr lang="en-US" sz="1100" dirty="0">
                <a:solidFill>
                  <a:schemeClr val="tx1"/>
                </a:solidFill>
                <a:ea typeface="Calibri" panose="020F0502020204030204" pitchFamily="34" charset="0"/>
                <a:cs typeface="Times New Roman" panose="02020603050405020304" pitchFamily="18" charset="0"/>
              </a:rPr>
              <a:t>New Gloucester</a:t>
            </a:r>
          </a:p>
          <a:p>
            <a:pPr marL="342900" marR="0" lvl="0" indent="-342900">
              <a:lnSpc>
                <a:spcPct val="107000"/>
              </a:lnSpc>
              <a:spcBef>
                <a:spcPts val="0"/>
              </a:spcBef>
              <a:spcAft>
                <a:spcPts val="0"/>
              </a:spcAft>
              <a:buFont typeface="Calibri" panose="020F0502020204030204" pitchFamily="34" charset="0"/>
              <a:buChar char="-"/>
            </a:pPr>
            <a:r>
              <a:rPr lang="en-US" sz="1100" dirty="0">
                <a:solidFill>
                  <a:schemeClr val="tx1"/>
                </a:solidFill>
                <a:ea typeface="Calibri" panose="020F0502020204030204" pitchFamily="34" charset="0"/>
                <a:cs typeface="Times New Roman" panose="02020603050405020304" pitchFamily="18" charset="0"/>
              </a:rPr>
              <a:t>Richmond</a:t>
            </a:r>
            <a:endParaRPr lang="en-US" sz="1100" dirty="0">
              <a:solidFill>
                <a:schemeClr val="tx1"/>
              </a:solidFill>
              <a:effectLst/>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Calibri" panose="020F0502020204030204" pitchFamily="34" charset="0"/>
              <a:buChar char="-"/>
            </a:pPr>
            <a:r>
              <a:rPr lang="en-US" sz="1100" dirty="0">
                <a:solidFill>
                  <a:schemeClr val="tx1"/>
                </a:solidFill>
                <a:effectLst/>
                <a:ea typeface="Calibri" panose="020F0502020204030204" pitchFamily="34" charset="0"/>
                <a:cs typeface="Times New Roman" panose="02020603050405020304" pitchFamily="18" charset="0"/>
              </a:rPr>
              <a:t>Saco</a:t>
            </a:r>
          </a:p>
          <a:p>
            <a:pPr marL="342900" marR="0" lvl="0" indent="-342900">
              <a:lnSpc>
                <a:spcPct val="107000"/>
              </a:lnSpc>
              <a:spcBef>
                <a:spcPts val="0"/>
              </a:spcBef>
              <a:spcAft>
                <a:spcPts val="0"/>
              </a:spcAft>
              <a:buFont typeface="Calibri" panose="020F0502020204030204" pitchFamily="34" charset="0"/>
              <a:buChar char="-"/>
            </a:pPr>
            <a:r>
              <a:rPr lang="en-US" sz="1100" dirty="0">
                <a:solidFill>
                  <a:schemeClr val="tx1"/>
                </a:solidFill>
                <a:effectLst/>
                <a:ea typeface="Calibri" panose="020F0502020204030204" pitchFamily="34" charset="0"/>
                <a:cs typeface="Times New Roman" panose="02020603050405020304" pitchFamily="18" charset="0"/>
              </a:rPr>
              <a:t>Topsham</a:t>
            </a:r>
          </a:p>
          <a:p>
            <a:pPr marL="342900" marR="0" lvl="0" indent="-342900">
              <a:lnSpc>
                <a:spcPct val="107000"/>
              </a:lnSpc>
              <a:spcBef>
                <a:spcPts val="0"/>
              </a:spcBef>
              <a:spcAft>
                <a:spcPts val="0"/>
              </a:spcAft>
              <a:buFont typeface="Calibri" panose="020F0502020204030204" pitchFamily="34" charset="0"/>
              <a:buChar char="-"/>
            </a:pPr>
            <a:r>
              <a:rPr lang="en-US" sz="1100" dirty="0">
                <a:solidFill>
                  <a:schemeClr val="tx1"/>
                </a:solidFill>
                <a:ea typeface="Calibri" panose="020F0502020204030204" pitchFamily="34" charset="0"/>
                <a:cs typeface="Times New Roman" panose="02020603050405020304" pitchFamily="18" charset="0"/>
              </a:rPr>
              <a:t>Waterboro</a:t>
            </a:r>
            <a:endParaRPr lang="en-US" sz="1100" dirty="0">
              <a:solidFill>
                <a:schemeClr val="tx1"/>
              </a:solidFill>
              <a:effectLst/>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Calibri" panose="020F0502020204030204" pitchFamily="34" charset="0"/>
              <a:buChar char="-"/>
            </a:pPr>
            <a:r>
              <a:rPr lang="en-US" sz="1100" dirty="0">
                <a:solidFill>
                  <a:schemeClr val="tx1"/>
                </a:solidFill>
                <a:effectLst/>
                <a:ea typeface="Calibri" panose="020F0502020204030204" pitchFamily="34" charset="0"/>
                <a:cs typeface="Times New Roman" panose="02020603050405020304" pitchFamily="18" charset="0"/>
              </a:rPr>
              <a:t>Northern Maine</a:t>
            </a:r>
          </a:p>
        </p:txBody>
      </p:sp>
      <p:pic>
        <p:nvPicPr>
          <p:cNvPr id="8" name="Picture 7" descr="A group of people cross country skiing in the snow&#10;&#10;Description automatically generated">
            <a:extLst>
              <a:ext uri="{FF2B5EF4-FFF2-40B4-BE49-F238E27FC236}">
                <a16:creationId xmlns:a16="http://schemas.microsoft.com/office/drawing/2014/main" id="{249FE77B-4E85-4528-97B8-0101B6152DE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8600" y="3877332"/>
            <a:ext cx="2742839" cy="2057130"/>
          </a:xfrm>
          <a:prstGeom prst="rect">
            <a:avLst/>
          </a:prstGeom>
        </p:spPr>
      </p:pic>
      <p:sp>
        <p:nvSpPr>
          <p:cNvPr id="3" name="Rectangle 2">
            <a:extLst>
              <a:ext uri="{FF2B5EF4-FFF2-40B4-BE49-F238E27FC236}">
                <a16:creationId xmlns:a16="http://schemas.microsoft.com/office/drawing/2014/main" id="{CFA71B34-E48A-4AA4-9B2D-95DCFCEA5F0F}"/>
              </a:ext>
            </a:extLst>
          </p:cNvPr>
          <p:cNvSpPr/>
          <p:nvPr/>
        </p:nvSpPr>
        <p:spPr>
          <a:xfrm>
            <a:off x="3542317" y="4038600"/>
            <a:ext cx="2362200" cy="2362200"/>
          </a:xfrm>
          <a:prstGeom prst="rect">
            <a:avLst/>
          </a:prstGeom>
          <a:solidFill>
            <a:schemeClr val="accent6">
              <a:lumMod val="60000"/>
              <a:lumOff val="4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In the past 10 years, nine Volunteer EMTs have gone on to medical school!</a:t>
            </a:r>
            <a:endParaRPr lang="en-US" dirty="0"/>
          </a:p>
        </p:txBody>
      </p:sp>
      <p:sp>
        <p:nvSpPr>
          <p:cNvPr id="9" name="Oval 8">
            <a:extLst>
              <a:ext uri="{FF2B5EF4-FFF2-40B4-BE49-F238E27FC236}">
                <a16:creationId xmlns:a16="http://schemas.microsoft.com/office/drawing/2014/main" id="{B69741F1-209F-45B1-A895-A48269410CDA}"/>
              </a:ext>
            </a:extLst>
          </p:cNvPr>
          <p:cNvSpPr/>
          <p:nvPr/>
        </p:nvSpPr>
        <p:spPr>
          <a:xfrm rot="20332810">
            <a:off x="601175" y="1737276"/>
            <a:ext cx="4772971" cy="137442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2"/>
                </a:solidFill>
                <a:highlight>
                  <a:srgbClr val="FFFF00"/>
                </a:highlight>
              </a:rPr>
              <a:t>Now it is up to 30!</a:t>
            </a:r>
          </a:p>
        </p:txBody>
      </p:sp>
    </p:spTree>
    <p:extLst>
      <p:ext uri="{BB962C8B-B14F-4D97-AF65-F5344CB8AC3E}">
        <p14:creationId xmlns:p14="http://schemas.microsoft.com/office/powerpoint/2010/main" val="370249440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9F0CE0-6675-41C9-AD96-637472CABA07}"/>
              </a:ext>
            </a:extLst>
          </p:cNvPr>
          <p:cNvSpPr>
            <a:spLocks noGrp="1"/>
          </p:cNvSpPr>
          <p:nvPr>
            <p:ph type="title"/>
          </p:nvPr>
        </p:nvSpPr>
        <p:spPr>
          <a:xfrm>
            <a:off x="457200" y="152718"/>
            <a:ext cx="7010400" cy="609282"/>
          </a:xfrm>
        </p:spPr>
        <p:txBody>
          <a:bodyPr>
            <a:normAutofit/>
          </a:bodyPr>
          <a:lstStyle/>
          <a:p>
            <a:r>
              <a:rPr lang="en-US" sz="2400" dirty="0"/>
              <a:t>decrease in active call members</a:t>
            </a:r>
          </a:p>
        </p:txBody>
      </p:sp>
      <p:sp>
        <p:nvSpPr>
          <p:cNvPr id="5" name="Rectangle 1">
            <a:extLst>
              <a:ext uri="{FF2B5EF4-FFF2-40B4-BE49-F238E27FC236}">
                <a16:creationId xmlns:a16="http://schemas.microsoft.com/office/drawing/2014/main" id="{5E614D85-DEE1-48BF-8472-0914438B2C3E}"/>
              </a:ext>
            </a:extLst>
          </p:cNvPr>
          <p:cNvSpPr>
            <a:spLocks noChangeArrowheads="1"/>
          </p:cNvSpPr>
          <p:nvPr/>
        </p:nvSpPr>
        <p:spPr bwMode="auto">
          <a:xfrm>
            <a:off x="609600" y="1226221"/>
            <a:ext cx="4267200" cy="4401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Average Crew Size for All Calls:</a:t>
            </a:r>
            <a:endParaRPr kumimoji="0" lang="en-US" altLang="en-US" sz="14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In 2011 – </a:t>
            </a:r>
            <a:r>
              <a:rPr kumimoji="0" lang="en-US" altLang="en-US" sz="14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8,707</a:t>
            </a:r>
            <a:r>
              <a:rPr kumimoji="0" lang="en-US" altLang="en-US" sz="1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 people responded to </a:t>
            </a:r>
            <a:r>
              <a:rPr kumimoji="0" lang="en-US" altLang="en-US" sz="14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1,637</a:t>
            </a:r>
            <a:r>
              <a:rPr kumimoji="0" lang="en-US" altLang="en-US" sz="1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 incidents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4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Fulltime / Per Diem 	1955	22%</a:t>
            </a: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1400" dirty="0">
                <a:latin typeface="Calibri" panose="020F0502020204030204" pitchFamily="34" charset="0"/>
                <a:cs typeface="Calibri" panose="020F0502020204030204" pitchFamily="34" charset="0"/>
              </a:rPr>
              <a:t>Call Staff		6752	78%</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4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1400" dirty="0">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1400" dirty="0">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1400" dirty="0">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In 2019 – </a:t>
            </a:r>
            <a:r>
              <a:rPr kumimoji="0" lang="en-US" altLang="en-US" sz="14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8,514</a:t>
            </a:r>
            <a:r>
              <a:rPr kumimoji="0" lang="en-US" altLang="en-US" sz="1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 people responded to </a:t>
            </a:r>
            <a:r>
              <a:rPr kumimoji="0" lang="en-US" altLang="en-US" sz="14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2,216</a:t>
            </a:r>
            <a:r>
              <a:rPr kumimoji="0" lang="en-US" altLang="en-US" sz="1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 incidents</a:t>
            </a:r>
          </a:p>
          <a:p>
            <a:pPr lvl="0"/>
            <a:endParaRPr lang="en-US" altLang="en-US" sz="1400" dirty="0">
              <a:latin typeface="Calibri" panose="020F0502020204030204" pitchFamily="34" charset="0"/>
              <a:cs typeface="Calibri" panose="020F0502020204030204" pitchFamily="34" charset="0"/>
            </a:endParaRPr>
          </a:p>
          <a:p>
            <a:pPr lvl="0"/>
            <a:r>
              <a:rPr lang="en-US" altLang="en-US" sz="1400" dirty="0">
                <a:latin typeface="Calibri" panose="020F0502020204030204" pitchFamily="34" charset="0"/>
                <a:cs typeface="Calibri" panose="020F0502020204030204" pitchFamily="34" charset="0"/>
              </a:rPr>
              <a:t>Fulltime / Per Diem 	5089	60%</a:t>
            </a:r>
          </a:p>
          <a:p>
            <a:pPr lvl="0"/>
            <a:r>
              <a:rPr lang="en-US" altLang="en-US" sz="1400" dirty="0">
                <a:latin typeface="Calibri" panose="020F0502020204030204" pitchFamily="34" charset="0"/>
                <a:cs typeface="Calibri" panose="020F0502020204030204" pitchFamily="34" charset="0"/>
              </a:rPr>
              <a:t>Call Staff		3425	40%</a:t>
            </a: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1400" dirty="0">
              <a:latin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1400" dirty="0">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That’s a 49% drop in call staff response and a 154% increase in paid staff response from 2011 to 2019.</a:t>
            </a:r>
            <a:endParaRPr kumimoji="0" lang="en-US" altLang="en-US" sz="14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p:txBody>
      </p:sp>
      <p:graphicFrame>
        <p:nvGraphicFramePr>
          <p:cNvPr id="7" name="Chart 6">
            <a:extLst>
              <a:ext uri="{FF2B5EF4-FFF2-40B4-BE49-F238E27FC236}">
                <a16:creationId xmlns:a16="http://schemas.microsoft.com/office/drawing/2014/main" id="{CCE4B97B-D626-4AD7-9372-F9A6CD0B7797}"/>
              </a:ext>
            </a:extLst>
          </p:cNvPr>
          <p:cNvGraphicFramePr>
            <a:graphicFrameLocks/>
          </p:cNvGraphicFramePr>
          <p:nvPr>
            <p:extLst>
              <p:ext uri="{D42A27DB-BD31-4B8C-83A1-F6EECF244321}">
                <p14:modId xmlns:p14="http://schemas.microsoft.com/office/powerpoint/2010/main" val="322653193"/>
              </p:ext>
            </p:extLst>
          </p:nvPr>
        </p:nvGraphicFramePr>
        <p:xfrm>
          <a:off x="5257800" y="944024"/>
          <a:ext cx="3048000" cy="231195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BC6CD317-D1F8-455F-8EFA-4DD54DF5AAFC}"/>
              </a:ext>
            </a:extLst>
          </p:cNvPr>
          <p:cNvGraphicFramePr>
            <a:graphicFrameLocks/>
          </p:cNvGraphicFramePr>
          <p:nvPr>
            <p:extLst>
              <p:ext uri="{D42A27DB-BD31-4B8C-83A1-F6EECF244321}">
                <p14:modId xmlns:p14="http://schemas.microsoft.com/office/powerpoint/2010/main" val="3849126631"/>
              </p:ext>
            </p:extLst>
          </p:nvPr>
        </p:nvGraphicFramePr>
        <p:xfrm>
          <a:off x="5029200" y="3602025"/>
          <a:ext cx="3581400" cy="2264913"/>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62937268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9F0CE0-6675-41C9-AD96-637472CABA07}"/>
              </a:ext>
            </a:extLst>
          </p:cNvPr>
          <p:cNvSpPr>
            <a:spLocks noGrp="1"/>
          </p:cNvSpPr>
          <p:nvPr>
            <p:ph type="title"/>
          </p:nvPr>
        </p:nvSpPr>
        <p:spPr>
          <a:xfrm>
            <a:off x="457200" y="152718"/>
            <a:ext cx="7467600" cy="609282"/>
          </a:xfrm>
        </p:spPr>
        <p:txBody>
          <a:bodyPr>
            <a:normAutofit/>
          </a:bodyPr>
          <a:lstStyle/>
          <a:p>
            <a:r>
              <a:rPr lang="en-US" sz="2400" dirty="0"/>
              <a:t>members are needed to respond</a:t>
            </a:r>
          </a:p>
        </p:txBody>
      </p:sp>
      <p:sp>
        <p:nvSpPr>
          <p:cNvPr id="3" name="Rectangle 2">
            <a:extLst>
              <a:ext uri="{FF2B5EF4-FFF2-40B4-BE49-F238E27FC236}">
                <a16:creationId xmlns:a16="http://schemas.microsoft.com/office/drawing/2014/main" id="{7EA97E83-01D5-4BEF-94FE-BC9A8611CB01}"/>
              </a:ext>
            </a:extLst>
          </p:cNvPr>
          <p:cNvSpPr/>
          <p:nvPr/>
        </p:nvSpPr>
        <p:spPr>
          <a:xfrm>
            <a:off x="495300" y="1133724"/>
            <a:ext cx="8153400" cy="5261377"/>
          </a:xfrm>
          <a:prstGeom prst="rect">
            <a:avLst/>
          </a:prstGeom>
        </p:spPr>
        <p:txBody>
          <a:bodyPr wrap="square">
            <a:spAutoFit/>
          </a:bodyPr>
          <a:lstStyle/>
          <a:p>
            <a:pPr marL="0" marR="0">
              <a:lnSpc>
                <a:spcPct val="107000"/>
              </a:lnSpc>
              <a:spcBef>
                <a:spcPts val="1200"/>
              </a:spcBef>
              <a:spcAft>
                <a:spcPts val="0"/>
              </a:spcAft>
            </a:pPr>
            <a:r>
              <a:rPr lang="en-US" sz="2400" b="1" kern="0" dirty="0">
                <a:latin typeface="Calibri Light" panose="020F0302020204030204" pitchFamily="34" charset="0"/>
                <a:ea typeface="Times New Roman" panose="02020603050405020304" pitchFamily="18" charset="0"/>
                <a:cs typeface="Times New Roman" panose="02020603050405020304" pitchFamily="18" charset="0"/>
              </a:rPr>
              <a:t>NFPA 1720 Staffing Guideline for Combination Departments</a:t>
            </a:r>
          </a:p>
          <a:p>
            <a:pPr marL="0" marR="0">
              <a:lnSpc>
                <a:spcPct val="107000"/>
              </a:lnSpc>
              <a:spcBef>
                <a:spcPts val="0"/>
              </a:spcBef>
              <a:spcAft>
                <a:spcPts val="800"/>
              </a:spcAft>
            </a:pPr>
            <a:endParaRPr lang="en-US" sz="400" b="1" kern="0" dirty="0">
              <a:solidFill>
                <a:srgbClr val="2F5496"/>
              </a:solidFill>
              <a:latin typeface="Calibri Light" panose="020F03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200" b="1" dirty="0">
                <a:latin typeface="Arial" panose="020B0604020202020204" pitchFamily="34" charset="0"/>
                <a:ea typeface="Calibri" panose="020F0502020204030204" pitchFamily="34" charset="0"/>
                <a:cs typeface="Times New Roman" panose="02020603050405020304" pitchFamily="18" charset="0"/>
              </a:rPr>
              <a:t>Falmouth Fire-EMS is a combination fire department (60% volunteer/call).</a:t>
            </a:r>
          </a:p>
          <a:p>
            <a:pPr marL="0" marR="0">
              <a:lnSpc>
                <a:spcPct val="107000"/>
              </a:lnSpc>
              <a:spcBef>
                <a:spcPts val="0"/>
              </a:spcBef>
              <a:spcAft>
                <a:spcPts val="800"/>
              </a:spcAft>
            </a:pPr>
            <a:r>
              <a:rPr lang="en-US" sz="1200" b="1" dirty="0">
                <a:latin typeface="Arial" panose="020B0604020202020204" pitchFamily="34" charset="0"/>
                <a:ea typeface="Calibri" panose="020F0502020204030204" pitchFamily="34" charset="0"/>
                <a:cs typeface="Times New Roman" panose="02020603050405020304" pitchFamily="18" charset="0"/>
              </a:rPr>
              <a:t>West of Middle Road – Rural &lt;500 people/sq. mile (source: US Census)</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200" dirty="0">
                <a:latin typeface="Arial" panose="020B0604020202020204" pitchFamily="34" charset="0"/>
                <a:ea typeface="Calibri" panose="020F0502020204030204" pitchFamily="34" charset="0"/>
                <a:cs typeface="Times New Roman" panose="02020603050405020304" pitchFamily="18" charset="0"/>
              </a:rPr>
              <a:t>NFPA 1720 recommends minimum of 6 personnel within 14 minutes</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200" dirty="0">
                <a:latin typeface="Arial" panose="020B0604020202020204" pitchFamily="34" charset="0"/>
                <a:ea typeface="Calibri" panose="020F0502020204030204" pitchFamily="34" charset="0"/>
                <a:cs typeface="Times New Roman" panose="02020603050405020304" pitchFamily="18" charset="0"/>
              </a:rPr>
              <a:t>	2011 – 52.5% of the time		2019 – 43.3% of the time</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200" b="1" dirty="0">
                <a:latin typeface="Arial" panose="020B0604020202020204" pitchFamily="34" charset="0"/>
                <a:ea typeface="Calibri" panose="020F0502020204030204" pitchFamily="34" charset="0"/>
                <a:cs typeface="Times New Roman" panose="02020603050405020304" pitchFamily="18" charset="0"/>
              </a:rPr>
              <a:t>East of Middle Road – Suburban 500-1000 people/sq. mile (source: US Census)</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200" dirty="0">
                <a:latin typeface="Arial" panose="020B0604020202020204" pitchFamily="34" charset="0"/>
                <a:ea typeface="Calibri" panose="020F0502020204030204" pitchFamily="34" charset="0"/>
                <a:cs typeface="Times New Roman" panose="02020603050405020304" pitchFamily="18" charset="0"/>
              </a:rPr>
              <a:t>NFPA 1720 recommends minimum of 10 personnel within 10 minutes</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200" dirty="0">
                <a:latin typeface="Arial" panose="020B0604020202020204" pitchFamily="34" charset="0"/>
                <a:ea typeface="Calibri" panose="020F0502020204030204" pitchFamily="34" charset="0"/>
                <a:cs typeface="Times New Roman" panose="02020603050405020304" pitchFamily="18" charset="0"/>
              </a:rPr>
              <a:t>	2011 – 4.3% of the time 		</a:t>
            </a:r>
            <a:r>
              <a:rPr lang="en-US" sz="1400" b="1" dirty="0">
                <a:latin typeface="Arial" panose="020B0604020202020204" pitchFamily="34" charset="0"/>
                <a:ea typeface="Calibri" panose="020F0502020204030204" pitchFamily="34" charset="0"/>
                <a:cs typeface="Times New Roman" panose="02020603050405020304" pitchFamily="18" charset="0"/>
              </a:rPr>
              <a:t>2019 – 1.7% of the time</a:t>
            </a:r>
          </a:p>
          <a:p>
            <a:pPr marL="0" marR="0">
              <a:lnSpc>
                <a:spcPct val="107000"/>
              </a:lnSpc>
              <a:spcBef>
                <a:spcPts val="0"/>
              </a:spcBef>
              <a:spcAft>
                <a:spcPts val="800"/>
              </a:spcAft>
            </a:pPr>
            <a:endParaRPr lang="en-US" sz="1200" dirty="0">
              <a:effectLst/>
              <a:latin typeface="Arial" panose="020B060402020202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2000" b="1" kern="0" dirty="0">
                <a:latin typeface="Calibri Light" panose="020F0302020204030204" pitchFamily="34" charset="0"/>
                <a:ea typeface="Times New Roman" panose="02020603050405020304" pitchFamily="18" charset="0"/>
                <a:cs typeface="Times New Roman" panose="02020603050405020304" pitchFamily="18" charset="0"/>
              </a:rPr>
              <a:t>OSHA 2-In 2-Out Regulation</a:t>
            </a:r>
          </a:p>
          <a:p>
            <a:pPr marL="0" marR="0">
              <a:lnSpc>
                <a:spcPct val="107000"/>
              </a:lnSpc>
              <a:spcBef>
                <a:spcPts val="0"/>
              </a:spcBef>
              <a:spcAft>
                <a:spcPts val="800"/>
              </a:spcAft>
            </a:pPr>
            <a:r>
              <a:rPr lang="en-US" sz="1200" dirty="0"/>
              <a:t>At least two employees enter the Immediately Dangerous to Life or Health (IDLH) atmosphere and remain in visual or voice contact with each other at all times.</a:t>
            </a:r>
          </a:p>
          <a:p>
            <a:pPr marL="0" marR="0">
              <a:lnSpc>
                <a:spcPct val="107000"/>
              </a:lnSpc>
              <a:spcBef>
                <a:spcPts val="0"/>
              </a:spcBef>
              <a:spcAft>
                <a:spcPts val="800"/>
              </a:spcAft>
            </a:pPr>
            <a:r>
              <a:rPr lang="en-US" sz="1200" dirty="0"/>
              <a:t>At least two employees are located outside the IDLH atmosphere to assure that the "two in" can monitor each other and assist with equipment failure or entrapment or other hazards, and the "two out" can monitor those in the building, initiate rescue, or call for back-up. One of the "two out" can be assigned another role such as incident commander.</a:t>
            </a:r>
          </a:p>
          <a:p>
            <a:pPr marL="0" marR="0">
              <a:lnSpc>
                <a:spcPct val="107000"/>
              </a:lnSpc>
              <a:spcBef>
                <a:spcPts val="0"/>
              </a:spcBef>
              <a:spcAft>
                <a:spcPts val="800"/>
              </a:spcAft>
            </a:pPr>
            <a:r>
              <a:rPr lang="en-US" sz="1200" b="1" dirty="0">
                <a:solidFill>
                  <a:schemeClr val="tx2"/>
                </a:solidFill>
                <a:latin typeface="Arial" panose="020B0604020202020204" pitchFamily="34" charset="0"/>
                <a:ea typeface="Calibri" panose="020F0502020204030204" pitchFamily="34" charset="0"/>
                <a:cs typeface="Times New Roman" panose="02020603050405020304" pitchFamily="18" charset="0"/>
              </a:rPr>
              <a:t>Falmouth Fire-EMS must have 4 trained and equipped firefighters on scene (w/ SCBA) </a:t>
            </a:r>
            <a:r>
              <a:rPr lang="en-US" sz="1200" b="1" u="sng" dirty="0">
                <a:solidFill>
                  <a:schemeClr val="tx2"/>
                </a:solidFill>
                <a:latin typeface="Arial" panose="020B0604020202020204" pitchFamily="34" charset="0"/>
                <a:ea typeface="Calibri" panose="020F0502020204030204" pitchFamily="34" charset="0"/>
                <a:cs typeface="Times New Roman" panose="02020603050405020304" pitchFamily="18" charset="0"/>
              </a:rPr>
              <a:t>before</a:t>
            </a:r>
            <a:r>
              <a:rPr lang="en-US" sz="1200" b="1" dirty="0">
                <a:solidFill>
                  <a:schemeClr val="tx2"/>
                </a:solidFill>
                <a:latin typeface="Arial" panose="020B0604020202020204" pitchFamily="34" charset="0"/>
                <a:ea typeface="Calibri" panose="020F0502020204030204" pitchFamily="34" charset="0"/>
                <a:cs typeface="Times New Roman" panose="02020603050405020304" pitchFamily="18" charset="0"/>
              </a:rPr>
              <a:t> an investigation can occur.</a:t>
            </a:r>
            <a:endParaRPr lang="en-US" sz="1200" b="1" dirty="0">
              <a:solidFill>
                <a:schemeClr val="tx2"/>
              </a:solidFill>
              <a:effectLst/>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9587111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9F0CE0-6675-41C9-AD96-637472CABA07}"/>
              </a:ext>
            </a:extLst>
          </p:cNvPr>
          <p:cNvSpPr>
            <a:spLocks noGrp="1"/>
          </p:cNvSpPr>
          <p:nvPr>
            <p:ph type="title"/>
          </p:nvPr>
        </p:nvSpPr>
        <p:spPr>
          <a:xfrm>
            <a:off x="457200" y="152718"/>
            <a:ext cx="5791200" cy="609282"/>
          </a:xfrm>
        </p:spPr>
        <p:txBody>
          <a:bodyPr>
            <a:normAutofit/>
          </a:bodyPr>
          <a:lstStyle/>
          <a:p>
            <a:r>
              <a:rPr lang="en-US" sz="2400" dirty="0"/>
              <a:t>Changes in ems protocols</a:t>
            </a:r>
          </a:p>
        </p:txBody>
      </p:sp>
      <p:sp>
        <p:nvSpPr>
          <p:cNvPr id="7" name="Rectangle 6">
            <a:extLst>
              <a:ext uri="{FF2B5EF4-FFF2-40B4-BE49-F238E27FC236}">
                <a16:creationId xmlns:a16="http://schemas.microsoft.com/office/drawing/2014/main" id="{D4C5B0C0-70A5-4E2C-9A76-E961FACE35F8}"/>
              </a:ext>
            </a:extLst>
          </p:cNvPr>
          <p:cNvSpPr/>
          <p:nvPr/>
        </p:nvSpPr>
        <p:spPr>
          <a:xfrm>
            <a:off x="457200" y="914400"/>
            <a:ext cx="7620000" cy="5438605"/>
          </a:xfrm>
          <a:prstGeom prst="rect">
            <a:avLst/>
          </a:prstGeom>
        </p:spPr>
        <p:txBody>
          <a:bodyPr wrap="square">
            <a:spAutoFit/>
          </a:bodyPr>
          <a:lstStyle/>
          <a:p>
            <a:pPr>
              <a:lnSpc>
                <a:spcPct val="107000"/>
              </a:lnSpc>
              <a:spcBef>
                <a:spcPts val="0"/>
              </a:spcBef>
              <a:spcAft>
                <a:spcPts val="800"/>
              </a:spcAft>
            </a:pPr>
            <a:r>
              <a:rPr lang="en-US" sz="1600" b="1" dirty="0">
                <a:latin typeface="Calibri" panose="020F0502020204030204" pitchFamily="34" charset="0"/>
                <a:cs typeface="Calibri" panose="020F0502020204030204" pitchFamily="34" charset="0"/>
              </a:rPr>
              <a:t>Recent upgrades to EMS in our area:</a:t>
            </a:r>
          </a:p>
          <a:p>
            <a:pPr marL="285750" indent="-285750">
              <a:lnSpc>
                <a:spcPct val="107000"/>
              </a:lnSpc>
              <a:spcBef>
                <a:spcPts val="0"/>
              </a:spcBef>
              <a:spcAft>
                <a:spcPts val="800"/>
              </a:spcAft>
              <a:buFontTx/>
              <a:buChar char="-"/>
            </a:pPr>
            <a:r>
              <a:rPr lang="en-US" sz="1600" b="1" dirty="0">
                <a:latin typeface="Calibri" panose="020F0502020204030204" pitchFamily="34" charset="0"/>
                <a:cs typeface="Calibri" panose="020F0502020204030204" pitchFamily="34" charset="0"/>
              </a:rPr>
              <a:t>CPR –</a:t>
            </a:r>
            <a:r>
              <a:rPr lang="en-US" sz="1600" dirty="0">
                <a:latin typeface="Calibri" panose="020F0502020204030204" pitchFamily="34" charset="0"/>
                <a:cs typeface="Calibri" panose="020F0502020204030204" pitchFamily="34" charset="0"/>
              </a:rPr>
              <a:t> Crews </a:t>
            </a:r>
            <a:r>
              <a:rPr lang="en-US" sz="1600" dirty="0">
                <a:latin typeface="Calibri" panose="020F0502020204030204" pitchFamily="34" charset="0"/>
                <a:ea typeface="Calibri" panose="020F0502020204030204" pitchFamily="34" charset="0"/>
                <a:cs typeface="Calibri" panose="020F0502020204030204" pitchFamily="34" charset="0"/>
              </a:rPr>
              <a:t>must now perform CPR where the patient is found for a minimum of 20 minutes before deciding whether to transport them to the hospital.</a:t>
            </a:r>
            <a:endParaRPr lang="en-US" sz="1600" dirty="0">
              <a:latin typeface="Calibri" panose="020F0502020204030204" pitchFamily="34" charset="0"/>
              <a:cs typeface="Calibri" panose="020F0502020204030204" pitchFamily="34" charset="0"/>
            </a:endParaRPr>
          </a:p>
          <a:p>
            <a:pPr marL="285750" indent="-285750">
              <a:lnSpc>
                <a:spcPct val="107000"/>
              </a:lnSpc>
              <a:spcBef>
                <a:spcPts val="0"/>
              </a:spcBef>
              <a:spcAft>
                <a:spcPts val="800"/>
              </a:spcAft>
              <a:buFontTx/>
              <a:buChar char="-"/>
            </a:pPr>
            <a:r>
              <a:rPr lang="en-US" sz="1600" b="1" dirty="0">
                <a:latin typeface="Calibri" panose="020F0502020204030204" pitchFamily="34" charset="0"/>
                <a:cs typeface="Calibri" panose="020F0502020204030204" pitchFamily="34" charset="0"/>
              </a:rPr>
              <a:t>Cardiac Catherization Lab Activation – </a:t>
            </a:r>
            <a:r>
              <a:rPr lang="en-US" sz="1600" dirty="0">
                <a:latin typeface="Calibri" panose="020F0502020204030204" pitchFamily="34" charset="0"/>
                <a:cs typeface="Calibri" panose="020F0502020204030204" pitchFamily="34" charset="0"/>
              </a:rPr>
              <a:t>Crews can now identify a ST Elevated Myocardial Infarctions (STEMI) in the field. This allows them to deliver patients suffering from Myocardial Infarctions (heart attacks) directly to the Cardiac Cath Lab at MMC, where they can receive immediate treatment drastically improving their medical outcomes.</a:t>
            </a:r>
          </a:p>
          <a:p>
            <a:pPr marL="285750" indent="-285750">
              <a:lnSpc>
                <a:spcPct val="107000"/>
              </a:lnSpc>
              <a:spcBef>
                <a:spcPts val="0"/>
              </a:spcBef>
              <a:spcAft>
                <a:spcPts val="800"/>
              </a:spcAft>
              <a:buFontTx/>
              <a:buChar char="-"/>
            </a:pPr>
            <a:r>
              <a:rPr lang="en-US" sz="1600" b="1" dirty="0">
                <a:latin typeface="Calibri" panose="020F0502020204030204" pitchFamily="34" charset="0"/>
                <a:cs typeface="Calibri" panose="020F0502020204030204" pitchFamily="34" charset="0"/>
              </a:rPr>
              <a:t>Stroke: Direct to CT Program at Maine Medical Center – </a:t>
            </a:r>
            <a:r>
              <a:rPr lang="en-US" sz="1600" dirty="0">
                <a:latin typeface="Calibri" panose="020F0502020204030204" pitchFamily="34" charset="0"/>
                <a:cs typeface="Calibri" panose="020F0502020204030204" pitchFamily="34" charset="0"/>
              </a:rPr>
              <a:t>Crews can now quickly identify a patient having a stroke and make a call in to the hospital to initiate a program where the patient will get a CT Scan within 25 minutes of arrival at the hospital. This allows for quicker treatment and better long-term prognosis of PT’s suffering from a Cerebral Vascular Accident.  </a:t>
            </a:r>
          </a:p>
          <a:p>
            <a:pPr marL="285750" indent="-285750">
              <a:lnSpc>
                <a:spcPct val="107000"/>
              </a:lnSpc>
              <a:spcBef>
                <a:spcPts val="0"/>
              </a:spcBef>
              <a:spcAft>
                <a:spcPts val="800"/>
              </a:spcAft>
              <a:buFontTx/>
              <a:buChar char="-"/>
            </a:pPr>
            <a:r>
              <a:rPr lang="en-US" sz="1600" b="1" dirty="0">
                <a:latin typeface="Calibri" panose="020F0502020204030204" pitchFamily="34" charset="0"/>
                <a:ea typeface="Calibri" panose="020F0502020204030204" pitchFamily="34" charset="0"/>
                <a:cs typeface="Times New Roman" panose="02020603050405020304" pitchFamily="18" charset="0"/>
              </a:rPr>
              <a:t>EMS Supplies - </a:t>
            </a:r>
            <a:r>
              <a:rPr lang="en-US" sz="1600" dirty="0">
                <a:latin typeface="Calibri" panose="020F0502020204030204" pitchFamily="34" charset="0"/>
                <a:ea typeface="Calibri" panose="020F0502020204030204" pitchFamily="34" charset="0"/>
                <a:cs typeface="Calibri" panose="020F0502020204030204" pitchFamily="34" charset="0"/>
              </a:rPr>
              <a:t>Falmouth Fire-EMS must now purchase, stock, maintain, and monitor our own supplies daily.</a:t>
            </a:r>
          </a:p>
          <a:p>
            <a:pPr marL="285750" indent="-285750">
              <a:lnSpc>
                <a:spcPct val="107000"/>
              </a:lnSpc>
              <a:spcBef>
                <a:spcPts val="0"/>
              </a:spcBef>
              <a:spcAft>
                <a:spcPts val="800"/>
              </a:spcAft>
              <a:buFontTx/>
              <a:buChar char="-"/>
            </a:pPr>
            <a:r>
              <a:rPr lang="en-US" sz="1600" b="1" dirty="0">
                <a:latin typeface="Calibri" panose="020F0502020204030204" pitchFamily="34" charset="0"/>
                <a:ea typeface="Calibri" panose="020F0502020204030204" pitchFamily="34" charset="0"/>
                <a:cs typeface="Calibri" panose="020F0502020204030204" pitchFamily="34" charset="0"/>
              </a:rPr>
              <a:t>Lift Assists - </a:t>
            </a:r>
            <a:r>
              <a:rPr lang="en-US" sz="1600" dirty="0">
                <a:latin typeface="Calibri" panose="020F0502020204030204" pitchFamily="34" charset="0"/>
                <a:cs typeface="Calibri" panose="020F0502020204030204" pitchFamily="34" charset="0"/>
              </a:rPr>
              <a:t>In 2019 our crews responded to 87 calls where we lifted a person up off a floor, up or down a set of stairs, into a bed, into a car for an appointment, etc. </a:t>
            </a:r>
            <a:endParaRPr lang="en-US" sz="1600" b="1" dirty="0">
              <a:latin typeface="Calibri" panose="020F0502020204030204" pitchFamily="34" charset="0"/>
              <a:ea typeface="Calibri" panose="020F0502020204030204" pitchFamily="34" charset="0"/>
              <a:cs typeface="Calibri" panose="020F0502020204030204" pitchFamily="34" charset="0"/>
            </a:endParaRPr>
          </a:p>
          <a:p>
            <a:pPr marL="0" marR="0">
              <a:lnSpc>
                <a:spcPct val="107000"/>
              </a:lnSpc>
              <a:spcBef>
                <a:spcPts val="0"/>
              </a:spcBef>
              <a:spcAft>
                <a:spcPts val="800"/>
              </a:spcAft>
            </a:pP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8332692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9F0CE0-6675-41C9-AD96-637472CABA07}"/>
              </a:ext>
            </a:extLst>
          </p:cNvPr>
          <p:cNvSpPr>
            <a:spLocks noGrp="1"/>
          </p:cNvSpPr>
          <p:nvPr>
            <p:ph type="title"/>
          </p:nvPr>
        </p:nvSpPr>
        <p:spPr>
          <a:xfrm>
            <a:off x="457200" y="152718"/>
            <a:ext cx="5791200" cy="609282"/>
          </a:xfrm>
        </p:spPr>
        <p:txBody>
          <a:bodyPr>
            <a:normAutofit/>
          </a:bodyPr>
          <a:lstStyle/>
          <a:p>
            <a:r>
              <a:rPr lang="en-US" sz="2400" dirty="0"/>
              <a:t>other important duties</a:t>
            </a:r>
          </a:p>
        </p:txBody>
      </p:sp>
      <p:sp>
        <p:nvSpPr>
          <p:cNvPr id="3" name="Rectangle 2">
            <a:extLst>
              <a:ext uri="{FF2B5EF4-FFF2-40B4-BE49-F238E27FC236}">
                <a16:creationId xmlns:a16="http://schemas.microsoft.com/office/drawing/2014/main" id="{2D5E8CCF-05C2-46E5-B9ED-63085436C6F4}"/>
              </a:ext>
            </a:extLst>
          </p:cNvPr>
          <p:cNvSpPr/>
          <p:nvPr/>
        </p:nvSpPr>
        <p:spPr>
          <a:xfrm>
            <a:off x="228600" y="1219200"/>
            <a:ext cx="8610599" cy="4237827"/>
          </a:xfrm>
          <a:prstGeom prst="rect">
            <a:avLst/>
          </a:prstGeom>
        </p:spPr>
        <p:txBody>
          <a:bodyPr wrap="square">
            <a:spAutoFit/>
          </a:bodyPr>
          <a:lstStyle/>
          <a:p>
            <a:pPr marL="0" marR="0">
              <a:lnSpc>
                <a:spcPct val="107000"/>
              </a:lnSpc>
              <a:spcBef>
                <a:spcPts val="0"/>
              </a:spcBef>
              <a:spcAft>
                <a:spcPts val="800"/>
              </a:spcAft>
            </a:pPr>
            <a:r>
              <a:rPr lang="en-US" sz="1600" b="1" dirty="0">
                <a:latin typeface="Calibri" panose="020F0502020204030204" pitchFamily="34" charset="0"/>
                <a:ea typeface="Calibri" panose="020F0502020204030204" pitchFamily="34" charset="0"/>
                <a:cs typeface="Times New Roman" panose="02020603050405020304" pitchFamily="18" charset="0"/>
              </a:rPr>
              <a:t>Other duties when not responding to calls:</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600" dirty="0">
                <a:latin typeface="Calibri" panose="020F0502020204030204" pitchFamily="34" charset="0"/>
                <a:ea typeface="Calibri" panose="020F0502020204030204" pitchFamily="34" charset="0"/>
                <a:cs typeface="Times New Roman" panose="02020603050405020304" pitchFamily="18" charset="0"/>
              </a:rPr>
              <a:t>Community Outreach:</a:t>
            </a:r>
          </a:p>
          <a:p>
            <a:pPr marL="342900" marR="0" lvl="0" indent="-342900">
              <a:lnSpc>
                <a:spcPct val="107000"/>
              </a:lnSpc>
              <a:spcBef>
                <a:spcPts val="0"/>
              </a:spcBef>
              <a:spcAft>
                <a:spcPts val="0"/>
              </a:spcAft>
              <a:buFont typeface="Symbol" panose="05050102010706020507" pitchFamily="18" charset="2"/>
              <a:buChar char=""/>
            </a:pPr>
            <a:r>
              <a:rPr lang="en-US" sz="1600" dirty="0">
                <a:latin typeface="Calibri" panose="020F0502020204030204" pitchFamily="34" charset="0"/>
                <a:ea typeface="Calibri" panose="020F0502020204030204" pitchFamily="34" charset="0"/>
                <a:cs typeface="Times New Roman" panose="02020603050405020304" pitchFamily="18" charset="0"/>
              </a:rPr>
              <a:t>We </a:t>
            </a:r>
            <a:r>
              <a:rPr lang="en-US" sz="1600" b="1" dirty="0">
                <a:latin typeface="Calibri" panose="020F0502020204030204" pitchFamily="34" charset="0"/>
                <a:ea typeface="Calibri" panose="020F0502020204030204" pitchFamily="34" charset="0"/>
                <a:cs typeface="Times New Roman" panose="02020603050405020304" pitchFamily="18" charset="0"/>
              </a:rPr>
              <a:t>visit schools, daycares, senior housing, and others </a:t>
            </a:r>
            <a:r>
              <a:rPr lang="en-US" sz="1600" dirty="0">
                <a:latin typeface="Calibri" panose="020F0502020204030204" pitchFamily="34" charset="0"/>
                <a:ea typeface="Calibri" panose="020F0502020204030204" pitchFamily="34" charset="0"/>
                <a:cs typeface="Times New Roman" panose="02020603050405020304" pitchFamily="18" charset="0"/>
              </a:rPr>
              <a:t>to promote fire and injury prevention, teach the use of fire extinguishers to staff, and perform emergency evacuation drills (visited 13 schools and over 800 kids). </a:t>
            </a:r>
          </a:p>
          <a:p>
            <a:pPr marL="342900" marR="0" lvl="0" indent="-342900">
              <a:lnSpc>
                <a:spcPct val="107000"/>
              </a:lnSpc>
              <a:spcBef>
                <a:spcPts val="0"/>
              </a:spcBef>
              <a:spcAft>
                <a:spcPts val="0"/>
              </a:spcAft>
              <a:buFont typeface="Symbol" panose="05050102010706020507" pitchFamily="18" charset="2"/>
              <a:buChar char=""/>
            </a:pPr>
            <a:r>
              <a:rPr lang="en-US" sz="1600" dirty="0">
                <a:latin typeface="Calibri" panose="020F0502020204030204" pitchFamily="34" charset="0"/>
                <a:ea typeface="Calibri" panose="020F0502020204030204" pitchFamily="34" charset="0"/>
                <a:cs typeface="Times New Roman" panose="02020603050405020304" pitchFamily="18" charset="0"/>
              </a:rPr>
              <a:t>We </a:t>
            </a:r>
            <a:r>
              <a:rPr lang="en-US" sz="1600" b="1" dirty="0">
                <a:latin typeface="Calibri" panose="020F0502020204030204" pitchFamily="34" charset="0"/>
                <a:ea typeface="Calibri" panose="020F0502020204030204" pitchFamily="34" charset="0"/>
                <a:cs typeface="Times New Roman" panose="02020603050405020304" pitchFamily="18" charset="0"/>
              </a:rPr>
              <a:t>host a monthly car seat inspection station</a:t>
            </a:r>
            <a:r>
              <a:rPr lang="en-US" sz="1600" dirty="0">
                <a:latin typeface="Calibri" panose="020F0502020204030204" pitchFamily="34" charset="0"/>
                <a:ea typeface="Calibri" panose="020F0502020204030204" pitchFamily="34" charset="0"/>
                <a:cs typeface="Times New Roman" panose="02020603050405020304" pitchFamily="18" charset="0"/>
              </a:rPr>
              <a:t> at Central Station with SafeKids Maine (200 seats). </a:t>
            </a:r>
          </a:p>
          <a:p>
            <a:pPr marL="342900" marR="0" lvl="0" indent="-342900">
              <a:lnSpc>
                <a:spcPct val="107000"/>
              </a:lnSpc>
              <a:spcBef>
                <a:spcPts val="0"/>
              </a:spcBef>
              <a:spcAft>
                <a:spcPts val="0"/>
              </a:spcAft>
              <a:buFont typeface="Symbol" panose="05050102010706020507" pitchFamily="18" charset="2"/>
              <a:buChar char=""/>
            </a:pPr>
            <a:r>
              <a:rPr lang="en-US" sz="1600" dirty="0">
                <a:latin typeface="Calibri" panose="020F0502020204030204" pitchFamily="34" charset="0"/>
                <a:ea typeface="Calibri" panose="020F0502020204030204" pitchFamily="34" charset="0"/>
                <a:cs typeface="Times New Roman" panose="02020603050405020304" pitchFamily="18" charset="0"/>
              </a:rPr>
              <a:t>We </a:t>
            </a:r>
            <a:r>
              <a:rPr lang="en-US" sz="1600" b="1" dirty="0">
                <a:latin typeface="Calibri" panose="020F0502020204030204" pitchFamily="34" charset="0"/>
                <a:ea typeface="Calibri" panose="020F0502020204030204" pitchFamily="34" charset="0"/>
                <a:cs typeface="Times New Roman" panose="02020603050405020304" pitchFamily="18" charset="0"/>
              </a:rPr>
              <a:t>host 2 days for Fire-EMS at the Annual Summer Cop Camp </a:t>
            </a:r>
            <a:r>
              <a:rPr lang="en-US" sz="1600" dirty="0">
                <a:latin typeface="Calibri" panose="020F0502020204030204" pitchFamily="34" charset="0"/>
                <a:ea typeface="Calibri" panose="020F0502020204030204" pitchFamily="34" charset="0"/>
                <a:cs typeface="Times New Roman" panose="02020603050405020304" pitchFamily="18" charset="0"/>
              </a:rPr>
              <a:t>held at Community Programs (30 kids/year).  </a:t>
            </a:r>
          </a:p>
          <a:p>
            <a:pPr marL="342900" marR="0" lvl="0" indent="-342900">
              <a:lnSpc>
                <a:spcPct val="107000"/>
              </a:lnSpc>
              <a:spcBef>
                <a:spcPts val="0"/>
              </a:spcBef>
              <a:spcAft>
                <a:spcPts val="0"/>
              </a:spcAft>
              <a:buFont typeface="Symbol" panose="05050102010706020507" pitchFamily="18" charset="2"/>
              <a:buChar char=""/>
            </a:pPr>
            <a:r>
              <a:rPr lang="en-US" sz="1600" dirty="0">
                <a:latin typeface="Calibri" panose="020F0502020204030204" pitchFamily="34" charset="0"/>
                <a:ea typeface="Calibri" panose="020F0502020204030204" pitchFamily="34" charset="0"/>
                <a:cs typeface="Times New Roman" panose="02020603050405020304" pitchFamily="18" charset="0"/>
              </a:rPr>
              <a:t>Crews also </a:t>
            </a:r>
            <a:r>
              <a:rPr lang="en-US" sz="1600" b="1" dirty="0">
                <a:latin typeface="Calibri" panose="020F0502020204030204" pitchFamily="34" charset="0"/>
                <a:ea typeface="Calibri" panose="020F0502020204030204" pitchFamily="34" charset="0"/>
                <a:cs typeface="Times New Roman" panose="02020603050405020304" pitchFamily="18" charset="0"/>
              </a:rPr>
              <a:t>visit businesses and private homes with Knox Box lock systems and with fire alarm systems to test for access and to test the alarms</a:t>
            </a:r>
            <a:r>
              <a:rPr lang="en-US" sz="1600" dirty="0">
                <a:latin typeface="Calibri" panose="020F0502020204030204" pitchFamily="34" charset="0"/>
                <a:ea typeface="Calibri" panose="020F0502020204030204" pitchFamily="34" charset="0"/>
                <a:cs typeface="Times New Roman" panose="02020603050405020304" pitchFamily="18" charset="0"/>
              </a:rPr>
              <a:t> (125 tests in 2019). </a:t>
            </a:r>
          </a:p>
          <a:p>
            <a:pPr marL="342900" marR="0" lvl="0" indent="-342900">
              <a:lnSpc>
                <a:spcPct val="107000"/>
              </a:lnSpc>
              <a:spcBef>
                <a:spcPts val="0"/>
              </a:spcBef>
              <a:spcAft>
                <a:spcPts val="0"/>
              </a:spcAft>
              <a:buFont typeface="Symbol" panose="05050102010706020507" pitchFamily="18" charset="2"/>
              <a:buChar char=""/>
            </a:pPr>
            <a:r>
              <a:rPr lang="en-US" sz="1600" b="1" dirty="0">
                <a:latin typeface="Calibri" panose="020F0502020204030204" pitchFamily="34" charset="0"/>
                <a:ea typeface="Calibri" panose="020F0502020204030204" pitchFamily="34" charset="0"/>
                <a:cs typeface="Times New Roman" panose="02020603050405020304" pitchFamily="18" charset="0"/>
              </a:rPr>
              <a:t>Conduct Pre-plans of Buildings </a:t>
            </a:r>
            <a:r>
              <a:rPr lang="en-US" sz="1600" dirty="0">
                <a:latin typeface="Calibri" panose="020F0502020204030204" pitchFamily="34" charset="0"/>
                <a:ea typeface="Calibri" panose="020F0502020204030204" pitchFamily="34" charset="0"/>
                <a:cs typeface="Times New Roman" panose="02020603050405020304" pitchFamily="18" charset="0"/>
              </a:rPr>
              <a:t>in Town (68 pre-plans in 2019).</a:t>
            </a:r>
          </a:p>
          <a:p>
            <a:pPr marL="342900" marR="0" lvl="0" indent="-342900">
              <a:lnSpc>
                <a:spcPct val="107000"/>
              </a:lnSpc>
              <a:spcBef>
                <a:spcPts val="0"/>
              </a:spcBef>
              <a:spcAft>
                <a:spcPts val="0"/>
              </a:spcAft>
              <a:buFont typeface="Symbol" panose="05050102010706020507" pitchFamily="18" charset="2"/>
              <a:buChar char=""/>
            </a:pPr>
            <a:r>
              <a:rPr lang="en-US" sz="1600" dirty="0">
                <a:latin typeface="Calibri" panose="020F0502020204030204" pitchFamily="34" charset="0"/>
                <a:ea typeface="Calibri" panose="020F0502020204030204" pitchFamily="34" charset="0"/>
                <a:cs typeface="Times New Roman" panose="02020603050405020304" pitchFamily="18" charset="0"/>
              </a:rPr>
              <a:t>Crew also </a:t>
            </a:r>
            <a:r>
              <a:rPr lang="en-US" sz="1600" b="1" dirty="0">
                <a:latin typeface="Calibri" panose="020F0502020204030204" pitchFamily="34" charset="0"/>
                <a:ea typeface="Calibri" panose="020F0502020204030204" pitchFamily="34" charset="0"/>
                <a:cs typeface="Times New Roman" panose="02020603050405020304" pitchFamily="18" charset="0"/>
              </a:rPr>
              <a:t>conduct numerous CPR and 1</a:t>
            </a:r>
            <a:r>
              <a:rPr lang="en-US" sz="1600" b="1" baseline="30000" dirty="0">
                <a:latin typeface="Calibri" panose="020F0502020204030204" pitchFamily="34" charset="0"/>
                <a:ea typeface="Calibri" panose="020F0502020204030204" pitchFamily="34" charset="0"/>
                <a:cs typeface="Times New Roman" panose="02020603050405020304" pitchFamily="18" charset="0"/>
              </a:rPr>
              <a:t>st</a:t>
            </a:r>
            <a:r>
              <a:rPr lang="en-US" sz="1600" b="1" dirty="0">
                <a:latin typeface="Calibri" panose="020F0502020204030204" pitchFamily="34" charset="0"/>
                <a:ea typeface="Calibri" panose="020F0502020204030204" pitchFamily="34" charset="0"/>
                <a:cs typeface="Times New Roman" panose="02020603050405020304" pitchFamily="18" charset="0"/>
              </a:rPr>
              <a:t> Aid classes</a:t>
            </a:r>
            <a:r>
              <a:rPr lang="en-US" sz="1600" dirty="0">
                <a:latin typeface="Calibri" panose="020F0502020204030204" pitchFamily="34" charset="0"/>
                <a:ea typeface="Calibri" panose="020F0502020204030204" pitchFamily="34" charset="0"/>
                <a:cs typeface="Times New Roman" panose="02020603050405020304" pitchFamily="18" charset="0"/>
              </a:rPr>
              <a:t> both at the Fire Station and at various off-site locations including daycares, the high school, and private businesses. </a:t>
            </a:r>
          </a:p>
          <a:p>
            <a:pPr marL="342900" marR="0" lvl="0" indent="-342900">
              <a:lnSpc>
                <a:spcPct val="107000"/>
              </a:lnSpc>
              <a:spcBef>
                <a:spcPts val="0"/>
              </a:spcBef>
              <a:spcAft>
                <a:spcPts val="800"/>
              </a:spcAft>
              <a:buFont typeface="Symbol" panose="05050102010706020507" pitchFamily="18" charset="2"/>
              <a:buChar char=""/>
            </a:pPr>
            <a:r>
              <a:rPr lang="en-US" sz="1600" dirty="0">
                <a:latin typeface="Calibri" panose="020F0502020204030204" pitchFamily="34" charset="0"/>
                <a:ea typeface="Calibri" panose="020F0502020204030204" pitchFamily="34" charset="0"/>
                <a:cs typeface="Times New Roman" panose="02020603050405020304" pitchFamily="18" charset="0"/>
              </a:rPr>
              <a:t>Crews </a:t>
            </a:r>
            <a:r>
              <a:rPr lang="en-US" sz="1600" b="1" dirty="0">
                <a:latin typeface="Calibri" panose="020F0502020204030204" pitchFamily="34" charset="0"/>
                <a:ea typeface="Calibri" panose="020F0502020204030204" pitchFamily="34" charset="0"/>
                <a:cs typeface="Times New Roman" panose="02020603050405020304" pitchFamily="18" charset="0"/>
              </a:rPr>
              <a:t>install Smoke and Combination Smoke &amp; Carbon Monoxide Detectors in houses </a:t>
            </a:r>
            <a:r>
              <a:rPr lang="en-US" sz="1600" dirty="0">
                <a:latin typeface="Calibri" panose="020F0502020204030204" pitchFamily="34" charset="0"/>
                <a:ea typeface="Calibri" panose="020F0502020204030204" pitchFamily="34" charset="0"/>
                <a:cs typeface="Times New Roman" panose="02020603050405020304" pitchFamily="18" charset="0"/>
              </a:rPr>
              <a:t>in Falmouth (over 1,000 Smoke and 700 CO detectors in past 5 years).</a:t>
            </a:r>
          </a:p>
        </p:txBody>
      </p:sp>
    </p:spTree>
    <p:extLst>
      <p:ext uri="{BB962C8B-B14F-4D97-AF65-F5344CB8AC3E}">
        <p14:creationId xmlns:p14="http://schemas.microsoft.com/office/powerpoint/2010/main" val="139185311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0DD8FF-42E1-4E20-80C1-6FB60647EDA5}"/>
              </a:ext>
            </a:extLst>
          </p:cNvPr>
          <p:cNvSpPr>
            <a:spLocks noGrp="1"/>
          </p:cNvSpPr>
          <p:nvPr>
            <p:ph type="title"/>
          </p:nvPr>
        </p:nvSpPr>
        <p:spPr>
          <a:xfrm>
            <a:off x="550818" y="1368686"/>
            <a:ext cx="3754752" cy="994172"/>
          </a:xfrm>
        </p:spPr>
        <p:txBody>
          <a:bodyPr vert="horz" lIns="68580" tIns="34290" rIns="68580" bIns="34290" rtlCol="0" anchor="ctr">
            <a:normAutofit/>
          </a:bodyPr>
          <a:lstStyle/>
          <a:p>
            <a:r>
              <a:rPr lang="en-US" dirty="0"/>
              <a:t>Falmouth Fire-EMS Should Be Able to…</a:t>
            </a:r>
          </a:p>
        </p:txBody>
      </p:sp>
      <p:sp>
        <p:nvSpPr>
          <p:cNvPr id="3" name="Content Placeholder 2">
            <a:extLst>
              <a:ext uri="{FF2B5EF4-FFF2-40B4-BE49-F238E27FC236}">
                <a16:creationId xmlns:a16="http://schemas.microsoft.com/office/drawing/2014/main" id="{4C6D4CC1-76C0-4A3A-A9A0-CA6989B5A7D1}"/>
              </a:ext>
            </a:extLst>
          </p:cNvPr>
          <p:cNvSpPr>
            <a:spLocks noGrp="1"/>
          </p:cNvSpPr>
          <p:nvPr>
            <p:ph sz="half" idx="1"/>
          </p:nvPr>
        </p:nvSpPr>
        <p:spPr>
          <a:xfrm>
            <a:off x="604157" y="2362858"/>
            <a:ext cx="3754752" cy="3034642"/>
          </a:xfrm>
        </p:spPr>
        <p:txBody>
          <a:bodyPr vert="horz" lIns="68580" tIns="34290" rIns="68580" bIns="34290" rtlCol="0" anchor="t">
            <a:normAutofit lnSpcReduction="10000"/>
          </a:bodyPr>
          <a:lstStyle/>
          <a:p>
            <a:r>
              <a:rPr lang="en-US" sz="1800" dirty="0"/>
              <a:t>Handle Several EMS Calls</a:t>
            </a:r>
          </a:p>
          <a:p>
            <a:r>
              <a:rPr lang="en-US" sz="1800" dirty="0"/>
              <a:t>Handle EMS Call and a MVA</a:t>
            </a:r>
          </a:p>
          <a:p>
            <a:r>
              <a:rPr lang="en-US" sz="1800" dirty="0"/>
              <a:t>Respond to a Fire or Other Labor-Intensive Incident</a:t>
            </a:r>
          </a:p>
          <a:p>
            <a:r>
              <a:rPr lang="en-US" sz="1800" dirty="0"/>
              <a:t>Be a Good Neighbor so Mutual Aid Works in Both Directions</a:t>
            </a:r>
          </a:p>
          <a:p>
            <a:r>
              <a:rPr lang="en-US" sz="1800" dirty="0"/>
              <a:t>And also…</a:t>
            </a:r>
          </a:p>
          <a:p>
            <a:pPr lvl="1"/>
            <a:r>
              <a:rPr lang="en-US" sz="1350" dirty="0"/>
              <a:t>Meet the Expectations Set by Town Management, Policy Makers, Residents, and Visitors</a:t>
            </a:r>
          </a:p>
          <a:p>
            <a:pPr lvl="1"/>
            <a:r>
              <a:rPr lang="en-US" sz="1350" dirty="0"/>
              <a:t>Keep Up With Changing Expectations for Services</a:t>
            </a:r>
            <a:endParaRPr lang="en-US" sz="1050" dirty="0"/>
          </a:p>
        </p:txBody>
      </p:sp>
      <p:sp>
        <p:nvSpPr>
          <p:cNvPr id="11" name="Freeform: Shape 10">
            <a:extLst>
              <a:ext uri="{FF2B5EF4-FFF2-40B4-BE49-F238E27FC236}">
                <a16:creationId xmlns:a16="http://schemas.microsoft.com/office/drawing/2014/main" id="{4F74D28C-3268-4E35-8EE1-D92CB4A85A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14413" y="857250"/>
            <a:ext cx="4629587" cy="51435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685800" fontAlgn="auto">
              <a:spcBef>
                <a:spcPts val="0"/>
              </a:spcBef>
              <a:spcAft>
                <a:spcPts val="0"/>
              </a:spcAft>
              <a:defRPr/>
            </a:pPr>
            <a:endParaRPr lang="en-US" sz="1350" dirty="0">
              <a:solidFill>
                <a:prstClr val="white"/>
              </a:solidFill>
              <a:latin typeface="Calibri" panose="020F0502020204030204"/>
            </a:endParaRPr>
          </a:p>
        </p:txBody>
      </p:sp>
      <p:pic>
        <p:nvPicPr>
          <p:cNvPr id="6" name="Content Placeholder 5" descr="A picture containing building, indoor, red, truck&#10;&#10;Description automatically generated">
            <a:extLst>
              <a:ext uri="{FF2B5EF4-FFF2-40B4-BE49-F238E27FC236}">
                <a16:creationId xmlns:a16="http://schemas.microsoft.com/office/drawing/2014/main" id="{E71E7A4B-1607-474B-8CD3-6FC4E0975C2E}"/>
              </a:ext>
            </a:extLst>
          </p:cNvPr>
          <p:cNvPicPr>
            <a:picLocks noGrp="1" noChangeAspect="1"/>
          </p:cNvPicPr>
          <p:nvPr>
            <p:ph sz="half" idx="2"/>
          </p:nvPr>
        </p:nvPicPr>
        <p:blipFill rotWithShape="1">
          <a:blip r:embed="rId2" cstate="print">
            <a:extLst>
              <a:ext uri="{28A0092B-C50C-407E-A947-70E740481C1C}">
                <a14:useLocalDpi xmlns:a14="http://schemas.microsoft.com/office/drawing/2010/main" val="0"/>
              </a:ext>
            </a:extLst>
          </a:blip>
          <a:srcRect l="23381" r="10738"/>
          <a:stretch/>
        </p:blipFill>
        <p:spPr>
          <a:xfrm>
            <a:off x="4625884" y="857257"/>
            <a:ext cx="4518116" cy="5143493"/>
          </a:xfrm>
          <a:custGeom>
            <a:avLst/>
            <a:gdLst>
              <a:gd name="connsiteX0" fmla="*/ 70374 w 6024154"/>
              <a:gd name="connsiteY0" fmla="*/ 0 h 6858000"/>
              <a:gd name="connsiteX1" fmla="*/ 6024154 w 6024154"/>
              <a:gd name="connsiteY1" fmla="*/ 0 h 6858000"/>
              <a:gd name="connsiteX2" fmla="*/ 6024154 w 6024154"/>
              <a:gd name="connsiteY2" fmla="*/ 6858000 h 6858000"/>
              <a:gd name="connsiteX3" fmla="*/ 3587167 w 6024154"/>
              <a:gd name="connsiteY3" fmla="*/ 6858000 h 6858000"/>
              <a:gd name="connsiteX4" fmla="*/ 3474220 w 6024154"/>
              <a:gd name="connsiteY4" fmla="*/ 6800152 h 6858000"/>
              <a:gd name="connsiteX5" fmla="*/ 0 w 6024154"/>
              <a:gd name="connsiteY5" fmla="*/ 962844 h 6858000"/>
              <a:gd name="connsiteX6" fmla="*/ 34274 w 6024154"/>
              <a:gd name="connsiteY6" fmla="*/ 28409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70374" y="0"/>
                </a:moveTo>
                <a:lnTo>
                  <a:pt x="6024154" y="0"/>
                </a:lnTo>
                <a:lnTo>
                  <a:pt x="6024154" y="6858000"/>
                </a:lnTo>
                <a:lnTo>
                  <a:pt x="3587167" y="6858000"/>
                </a:lnTo>
                <a:lnTo>
                  <a:pt x="3474220" y="6800152"/>
                </a:lnTo>
                <a:cubicBezTo>
                  <a:pt x="1404818" y="5675986"/>
                  <a:pt x="0" y="3483472"/>
                  <a:pt x="0" y="962844"/>
                </a:cubicBezTo>
                <a:cubicBezTo>
                  <a:pt x="0" y="733696"/>
                  <a:pt x="11610" y="507260"/>
                  <a:pt x="34274" y="284091"/>
                </a:cubicBezTo>
                <a:close/>
              </a:path>
            </a:pathLst>
          </a:custGeom>
        </p:spPr>
      </p:pic>
    </p:spTree>
    <p:extLst>
      <p:ext uri="{BB962C8B-B14F-4D97-AF65-F5344CB8AC3E}">
        <p14:creationId xmlns:p14="http://schemas.microsoft.com/office/powerpoint/2010/main" val="2087611823"/>
      </p:ext>
    </p:extLst>
  </p:cSld>
  <p:clrMapOvr>
    <a:overrideClrMapping bg1="dk1" tx1="lt1" bg2="dk2" tx2="lt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457200" y="152400"/>
            <a:ext cx="6934200" cy="990282"/>
          </a:xfrm>
        </p:spPr>
        <p:txBody>
          <a:bodyPr/>
          <a:lstStyle/>
          <a:p>
            <a:pPr eaLnBrk="1" hangingPunct="1"/>
            <a:r>
              <a:rPr lang="en-US" dirty="0"/>
              <a:t>FALMOUTH FIRE-EMS</a:t>
            </a:r>
          </a:p>
        </p:txBody>
      </p:sp>
      <p:pic>
        <p:nvPicPr>
          <p:cNvPr id="8" name="Picture 7">
            <a:extLst>
              <a:ext uri="{FF2B5EF4-FFF2-40B4-BE49-F238E27FC236}">
                <a16:creationId xmlns:a16="http://schemas.microsoft.com/office/drawing/2014/main" id="{1DEF14FF-5652-48CE-9740-4955265879B0}"/>
              </a:ext>
            </a:extLst>
          </p:cNvPr>
          <p:cNvPicPr>
            <a:picLocks noChangeAspect="1"/>
          </p:cNvPicPr>
          <p:nvPr/>
        </p:nvPicPr>
        <p:blipFill>
          <a:blip r:embed="rId2"/>
          <a:stretch>
            <a:fillRect/>
          </a:stretch>
        </p:blipFill>
        <p:spPr>
          <a:xfrm>
            <a:off x="457200" y="1219200"/>
            <a:ext cx="7620000" cy="5310717"/>
          </a:xfrm>
          <a:prstGeom prst="rect">
            <a:avLst/>
          </a:prstGeom>
        </p:spPr>
      </p:pic>
    </p:spTree>
    <p:extLst>
      <p:ext uri="{BB962C8B-B14F-4D97-AF65-F5344CB8AC3E}">
        <p14:creationId xmlns:p14="http://schemas.microsoft.com/office/powerpoint/2010/main" val="45981910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229B33D3-B436-4692-BEE6-26E515770C67}"/>
              </a:ext>
            </a:extLst>
          </p:cNvPr>
          <p:cNvGraphicFramePr>
            <a:graphicFrameLocks noGrp="1"/>
          </p:cNvGraphicFramePr>
          <p:nvPr>
            <p:extLst>
              <p:ext uri="{D42A27DB-BD31-4B8C-83A1-F6EECF244321}">
                <p14:modId xmlns:p14="http://schemas.microsoft.com/office/powerpoint/2010/main" val="3560423427"/>
              </p:ext>
            </p:extLst>
          </p:nvPr>
        </p:nvGraphicFramePr>
        <p:xfrm>
          <a:off x="457200" y="1681040"/>
          <a:ext cx="7772400" cy="4719760"/>
        </p:xfrm>
        <a:graphic>
          <a:graphicData uri="http://schemas.openxmlformats.org/drawingml/2006/chart">
            <c:chart xmlns:c="http://schemas.openxmlformats.org/drawingml/2006/chart" xmlns:r="http://schemas.openxmlformats.org/officeDocument/2006/relationships" r:id="rId2"/>
          </a:graphicData>
        </a:graphic>
      </p:graphicFrame>
      <p:sp>
        <p:nvSpPr>
          <p:cNvPr id="4" name="Title 4">
            <a:extLst>
              <a:ext uri="{FF2B5EF4-FFF2-40B4-BE49-F238E27FC236}">
                <a16:creationId xmlns:a16="http://schemas.microsoft.com/office/drawing/2014/main" id="{93879110-063C-495A-8859-2A54D7759C8C}"/>
              </a:ext>
            </a:extLst>
          </p:cNvPr>
          <p:cNvSpPr txBox="1">
            <a:spLocks/>
          </p:cNvSpPr>
          <p:nvPr/>
        </p:nvSpPr>
        <p:spPr>
          <a:xfrm>
            <a:off x="457200" y="152718"/>
            <a:ext cx="8534400" cy="1371600"/>
          </a:xfrm>
          <a:prstGeom prst="rect">
            <a:avLst/>
          </a:prstGeom>
        </p:spPr>
        <p:txBody>
          <a:bodyPr vert="horz" lIns="91440" tIns="45720" rIns="91440" bIns="45720" rtlCol="0" anchor="b">
            <a:normAutofit fontScale="90000"/>
          </a:bodyPr>
          <a:lstStyle>
            <a:lvl1pPr algn="l" defTabSz="914400" rtl="0" eaLnBrk="1" latinLnBrk="0" hangingPunct="1">
              <a:spcBef>
                <a:spcPct val="0"/>
              </a:spcBef>
              <a:buNone/>
              <a:defRPr sz="3600" kern="1200" cap="all" spc="-60" baseline="0">
                <a:solidFill>
                  <a:schemeClr val="tx2"/>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60" normalizeH="0" baseline="0" noProof="0" dirty="0">
                <a:ln>
                  <a:noFill/>
                </a:ln>
                <a:solidFill>
                  <a:srgbClr val="D1282E"/>
                </a:solidFill>
                <a:effectLst/>
                <a:uLnTx/>
                <a:uFillTx/>
                <a:latin typeface="Arial Black"/>
                <a:ea typeface="+mj-ea"/>
                <a:cs typeface="+mj-cs"/>
              </a:rPr>
              <a:t>Survey – Why members say they are not responding to calls</a:t>
            </a:r>
          </a:p>
        </p:txBody>
      </p:sp>
    </p:spTree>
    <p:extLst>
      <p:ext uri="{BB962C8B-B14F-4D97-AF65-F5344CB8AC3E}">
        <p14:creationId xmlns:p14="http://schemas.microsoft.com/office/powerpoint/2010/main" val="37305067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457200" y="152400"/>
            <a:ext cx="6934200" cy="990282"/>
          </a:xfrm>
        </p:spPr>
        <p:txBody>
          <a:bodyPr/>
          <a:lstStyle/>
          <a:p>
            <a:pPr eaLnBrk="1" hangingPunct="1"/>
            <a:r>
              <a:rPr lang="en-US" dirty="0"/>
              <a:t>FALMOUTH FIRE-EMS</a:t>
            </a:r>
          </a:p>
        </p:txBody>
      </p:sp>
      <p:pic>
        <p:nvPicPr>
          <p:cNvPr id="2" name="Picture 1">
            <a:extLst>
              <a:ext uri="{FF2B5EF4-FFF2-40B4-BE49-F238E27FC236}">
                <a16:creationId xmlns:a16="http://schemas.microsoft.com/office/drawing/2014/main" id="{76FFEFD3-39C6-421B-8FF3-76E201E4FEF2}"/>
              </a:ext>
            </a:extLst>
          </p:cNvPr>
          <p:cNvPicPr>
            <a:picLocks noChangeAspect="1"/>
          </p:cNvPicPr>
          <p:nvPr/>
        </p:nvPicPr>
        <p:blipFill>
          <a:blip r:embed="rId2"/>
          <a:stretch>
            <a:fillRect/>
          </a:stretch>
        </p:blipFill>
        <p:spPr>
          <a:xfrm>
            <a:off x="685800" y="1066800"/>
            <a:ext cx="7047587" cy="5566130"/>
          </a:xfrm>
          <a:prstGeom prst="rect">
            <a:avLst/>
          </a:prstGeom>
        </p:spPr>
      </p:pic>
    </p:spTree>
    <p:extLst>
      <p:ext uri="{BB962C8B-B14F-4D97-AF65-F5344CB8AC3E}">
        <p14:creationId xmlns:p14="http://schemas.microsoft.com/office/powerpoint/2010/main" val="357616030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457200" y="152400"/>
            <a:ext cx="6934200" cy="990282"/>
          </a:xfrm>
        </p:spPr>
        <p:txBody>
          <a:bodyPr/>
          <a:lstStyle/>
          <a:p>
            <a:pPr eaLnBrk="1" hangingPunct="1"/>
            <a:r>
              <a:rPr lang="en-US" dirty="0"/>
              <a:t>FALMOUTH FIRE-EMS</a:t>
            </a:r>
          </a:p>
        </p:txBody>
      </p:sp>
      <p:pic>
        <p:nvPicPr>
          <p:cNvPr id="3" name="Picture 2">
            <a:extLst>
              <a:ext uri="{FF2B5EF4-FFF2-40B4-BE49-F238E27FC236}">
                <a16:creationId xmlns:a16="http://schemas.microsoft.com/office/drawing/2014/main" id="{E7D466D9-906A-4C87-945A-8A61384CA47F}"/>
              </a:ext>
            </a:extLst>
          </p:cNvPr>
          <p:cNvPicPr>
            <a:picLocks noChangeAspect="1"/>
          </p:cNvPicPr>
          <p:nvPr/>
        </p:nvPicPr>
        <p:blipFill>
          <a:blip r:embed="rId2"/>
          <a:stretch>
            <a:fillRect/>
          </a:stretch>
        </p:blipFill>
        <p:spPr>
          <a:xfrm>
            <a:off x="685800" y="1066800"/>
            <a:ext cx="7047587" cy="5566130"/>
          </a:xfrm>
          <a:prstGeom prst="rect">
            <a:avLst/>
          </a:prstGeom>
        </p:spPr>
      </p:pic>
    </p:spTree>
    <p:extLst>
      <p:ext uri="{BB962C8B-B14F-4D97-AF65-F5344CB8AC3E}">
        <p14:creationId xmlns:p14="http://schemas.microsoft.com/office/powerpoint/2010/main" val="264282216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457200" y="152400"/>
            <a:ext cx="6934200" cy="990282"/>
          </a:xfrm>
        </p:spPr>
        <p:txBody>
          <a:bodyPr/>
          <a:lstStyle/>
          <a:p>
            <a:pPr eaLnBrk="1" hangingPunct="1"/>
            <a:r>
              <a:rPr lang="en-US" dirty="0"/>
              <a:t>FALMOUTH FIRE-EMS</a:t>
            </a:r>
          </a:p>
        </p:txBody>
      </p:sp>
      <p:sp>
        <p:nvSpPr>
          <p:cNvPr id="4" name="Content Placeholder 3"/>
          <p:cNvSpPr>
            <a:spLocks noGrp="1"/>
          </p:cNvSpPr>
          <p:nvPr>
            <p:ph sz="half" idx="1"/>
          </p:nvPr>
        </p:nvSpPr>
        <p:spPr>
          <a:xfrm>
            <a:off x="298269" y="1615442"/>
            <a:ext cx="7550331" cy="4556758"/>
          </a:xfrm>
        </p:spPr>
        <p:txBody>
          <a:bodyPr>
            <a:normAutofit/>
          </a:bodyPr>
          <a:lstStyle/>
          <a:p>
            <a:pPr marL="342900" indent="-342900">
              <a:buFont typeface="Arial" panose="020B0604020202020204" pitchFamily="34" charset="0"/>
              <a:buChar char="•"/>
            </a:pPr>
            <a:r>
              <a:rPr lang="en-US" sz="2000" b="0" dirty="0">
                <a:latin typeface="Calibri" panose="020F0502020204030204" pitchFamily="34" charset="0"/>
                <a:cs typeface="Calibri" panose="020F0502020204030204" pitchFamily="34" charset="0"/>
              </a:rPr>
              <a:t>Over its 107-year history, </a:t>
            </a:r>
            <a:r>
              <a:rPr lang="en-US" sz="2000" dirty="0">
                <a:latin typeface="Calibri" panose="020F0502020204030204" pitchFamily="34" charset="0"/>
                <a:cs typeface="Calibri" panose="020F0502020204030204" pitchFamily="34" charset="0"/>
              </a:rPr>
              <a:t>Falmouth Fire-EMS has evolved from 5 all-volunteer fire companies to a combination Fire-EMS department</a:t>
            </a:r>
            <a:r>
              <a:rPr lang="en-US" sz="2000" b="0" dirty="0">
                <a:latin typeface="Calibri" panose="020F0502020204030204" pitchFamily="34" charset="0"/>
                <a:cs typeface="Calibri" panose="020F0502020204030204" pitchFamily="34" charset="0"/>
              </a:rPr>
              <a:t> made up of six full-time staff (including one office administrator), thirty part-time per diem firefighter/paramedics and firefighter/EMTs, and sixty call firefighters and emergency medical technicians. Of the firefighters and EMTs nearly 1/3 of them reside outside Falmouth. The Department’s call volume and duties have also vastly expanded.</a:t>
            </a:r>
          </a:p>
          <a:p>
            <a:pPr marL="342900" indent="-342900">
              <a:buFont typeface="Arial" panose="020B0604020202020204" pitchFamily="34" charset="0"/>
              <a:buChar char="•"/>
            </a:pPr>
            <a:r>
              <a:rPr lang="en-US" sz="2000" b="0" dirty="0">
                <a:latin typeface="Calibri" panose="020F0502020204030204" pitchFamily="34" charset="0"/>
                <a:cs typeface="Calibri" panose="020F0502020204030204" pitchFamily="34" charset="0"/>
              </a:rPr>
              <a:t>In July 2019, the Town issued an RFP for </a:t>
            </a:r>
            <a:r>
              <a:rPr lang="en-US" sz="2000" dirty="0">
                <a:latin typeface="Calibri" panose="020F0502020204030204" pitchFamily="34" charset="0"/>
                <a:cs typeface="Calibri" panose="020F0502020204030204" pitchFamily="34" charset="0"/>
              </a:rPr>
              <a:t>a study of current and future Falmouth Fire-EMS Department staffing needs</a:t>
            </a:r>
            <a:r>
              <a:rPr lang="en-US" sz="2000" b="0" dirty="0">
                <a:latin typeface="Calibri" panose="020F0502020204030204" pitchFamily="34" charset="0"/>
                <a:cs typeface="Calibri" panose="020F0502020204030204" pitchFamily="34" charset="0"/>
              </a:rPr>
              <a:t>. The goal of the study is to determine the adequacy of current staffing and future needs for full-time, per-diem members (part-time), and paid-on-call. </a:t>
            </a:r>
          </a:p>
          <a:p>
            <a:endParaRPr lang="en-US" sz="2000" dirty="0"/>
          </a:p>
        </p:txBody>
      </p:sp>
    </p:spTree>
    <p:extLst>
      <p:ext uri="{BB962C8B-B14F-4D97-AF65-F5344CB8AC3E}">
        <p14:creationId xmlns:p14="http://schemas.microsoft.com/office/powerpoint/2010/main" val="339438607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0443430D-2980-47D4-ABA9-8E3B200EE5F8}"/>
              </a:ext>
            </a:extLst>
          </p:cNvPr>
          <p:cNvSpPr>
            <a:spLocks noGrp="1"/>
          </p:cNvSpPr>
          <p:nvPr>
            <p:ph type="title"/>
          </p:nvPr>
        </p:nvSpPr>
        <p:spPr>
          <a:xfrm>
            <a:off x="381000" y="228600"/>
            <a:ext cx="8382000" cy="609600"/>
          </a:xfrm>
          <a:prstGeom prst="rect">
            <a:avLst/>
          </a:prstGeom>
        </p:spPr>
        <p:txBody>
          <a:bodyPr anchor="t">
            <a:normAutofit fontScale="90000"/>
          </a:bodyPr>
          <a:lstStyle/>
          <a:p>
            <a:r>
              <a:rPr lang="en-US" sz="2800" dirty="0"/>
              <a:t>STAFFING AT CENTRAL (BUCKNAM ROAD) ONLY</a:t>
            </a:r>
          </a:p>
        </p:txBody>
      </p:sp>
      <p:pic>
        <p:nvPicPr>
          <p:cNvPr id="7" name="Content Placeholder 8" descr="A close up of a map&#10;&#10;Description automatically generated">
            <a:extLst>
              <a:ext uri="{FF2B5EF4-FFF2-40B4-BE49-F238E27FC236}">
                <a16:creationId xmlns:a16="http://schemas.microsoft.com/office/drawing/2014/main" id="{D23E50ED-8C02-4610-8671-CBBAEFE7DA4D}"/>
              </a:ext>
            </a:extLst>
          </p:cNvPr>
          <p:cNvPicPr>
            <a:picLocks noChangeAspect="1"/>
          </p:cNvPicPr>
          <p:nvPr/>
        </p:nvPicPr>
        <p:blipFill rotWithShape="1">
          <a:blip r:embed="rId2">
            <a:extLst>
              <a:ext uri="{28A0092B-C50C-407E-A947-70E740481C1C}">
                <a14:useLocalDpi xmlns:a14="http://schemas.microsoft.com/office/drawing/2010/main" val="0"/>
              </a:ext>
            </a:extLst>
          </a:blip>
          <a:srcRect t="2672" r="-2" b="-2"/>
          <a:stretch/>
        </p:blipFill>
        <p:spPr>
          <a:xfrm>
            <a:off x="762000" y="1066800"/>
            <a:ext cx="7297137" cy="5486400"/>
          </a:xfrm>
          <a:prstGeom prst="rect">
            <a:avLst/>
          </a:prstGeom>
          <a:solidFill>
            <a:schemeClr val="bg1">
              <a:lumMod val="75000"/>
            </a:schemeClr>
          </a:solidFill>
        </p:spPr>
      </p:pic>
    </p:spTree>
    <p:extLst>
      <p:ext uri="{BB962C8B-B14F-4D97-AF65-F5344CB8AC3E}">
        <p14:creationId xmlns:p14="http://schemas.microsoft.com/office/powerpoint/2010/main" val="51714950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B321632C-F781-468C-B543-01F12AF3B8B7}"/>
              </a:ext>
            </a:extLst>
          </p:cNvPr>
          <p:cNvSpPr>
            <a:spLocks noGrp="1"/>
          </p:cNvSpPr>
          <p:nvPr>
            <p:ph type="title"/>
          </p:nvPr>
        </p:nvSpPr>
        <p:spPr>
          <a:xfrm>
            <a:off x="152400" y="213360"/>
            <a:ext cx="8839200" cy="624840"/>
          </a:xfrm>
          <a:prstGeom prst="rect">
            <a:avLst/>
          </a:prstGeom>
        </p:spPr>
        <p:txBody>
          <a:bodyPr anchor="t">
            <a:noAutofit/>
          </a:bodyPr>
          <a:lstStyle/>
          <a:p>
            <a:r>
              <a:rPr lang="en-US" sz="2400" dirty="0"/>
              <a:t>STAFFING AT CENTRAL AND WINN ROAD (STATION 4)</a:t>
            </a:r>
          </a:p>
        </p:txBody>
      </p:sp>
      <p:pic>
        <p:nvPicPr>
          <p:cNvPr id="5" name="Content Placeholder 12" descr="A close up of a map&#10;&#10;Description automatically generated">
            <a:extLst>
              <a:ext uri="{FF2B5EF4-FFF2-40B4-BE49-F238E27FC236}">
                <a16:creationId xmlns:a16="http://schemas.microsoft.com/office/drawing/2014/main" id="{545B528B-9B71-4B7F-8B75-2C3EEC3E1618}"/>
              </a:ext>
            </a:extLst>
          </p:cNvPr>
          <p:cNvPicPr>
            <a:picLocks noChangeAspect="1"/>
          </p:cNvPicPr>
          <p:nvPr/>
        </p:nvPicPr>
        <p:blipFill rotWithShape="1">
          <a:blip r:embed="rId2">
            <a:extLst>
              <a:ext uri="{28A0092B-C50C-407E-A947-70E740481C1C}">
                <a14:useLocalDpi xmlns:a14="http://schemas.microsoft.com/office/drawing/2010/main" val="0"/>
              </a:ext>
            </a:extLst>
          </a:blip>
          <a:srcRect t="2777"/>
          <a:stretch/>
        </p:blipFill>
        <p:spPr>
          <a:xfrm>
            <a:off x="762000" y="948088"/>
            <a:ext cx="7302904" cy="5486400"/>
          </a:xfrm>
          <a:prstGeom prst="rect">
            <a:avLst/>
          </a:prstGeom>
        </p:spPr>
      </p:pic>
    </p:spTree>
    <p:extLst>
      <p:ext uri="{BB962C8B-B14F-4D97-AF65-F5344CB8AC3E}">
        <p14:creationId xmlns:p14="http://schemas.microsoft.com/office/powerpoint/2010/main" val="330643129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407644-98E9-4905-9719-7B47BA523625}"/>
              </a:ext>
            </a:extLst>
          </p:cNvPr>
          <p:cNvSpPr>
            <a:spLocks noGrp="1"/>
          </p:cNvSpPr>
          <p:nvPr>
            <p:ph type="title"/>
          </p:nvPr>
        </p:nvSpPr>
        <p:spPr>
          <a:xfrm>
            <a:off x="571501" y="1459744"/>
            <a:ext cx="3985902" cy="994172"/>
          </a:xfrm>
        </p:spPr>
        <p:txBody>
          <a:bodyPr vert="horz" lIns="68580" tIns="34290" rIns="68580" bIns="34290" rtlCol="0" anchor="ctr">
            <a:normAutofit/>
          </a:bodyPr>
          <a:lstStyle/>
          <a:p>
            <a:r>
              <a:rPr lang="en-US" dirty="0"/>
              <a:t>Staffing Plan for the Fire-EMS Department</a:t>
            </a:r>
          </a:p>
        </p:txBody>
      </p:sp>
      <p:sp>
        <p:nvSpPr>
          <p:cNvPr id="3" name="Content Placeholder 2">
            <a:extLst>
              <a:ext uri="{FF2B5EF4-FFF2-40B4-BE49-F238E27FC236}">
                <a16:creationId xmlns:a16="http://schemas.microsoft.com/office/drawing/2014/main" id="{5AB9E892-FEA4-49C6-84F6-0CF577BAFFF9}"/>
              </a:ext>
            </a:extLst>
          </p:cNvPr>
          <p:cNvSpPr>
            <a:spLocks noGrp="1"/>
          </p:cNvSpPr>
          <p:nvPr>
            <p:ph sz="half" idx="1"/>
          </p:nvPr>
        </p:nvSpPr>
        <p:spPr>
          <a:xfrm>
            <a:off x="571501" y="2566513"/>
            <a:ext cx="3985907" cy="2959718"/>
          </a:xfrm>
        </p:spPr>
        <p:txBody>
          <a:bodyPr vert="horz" lIns="68580" tIns="34290" rIns="68580" bIns="34290" rtlCol="0" anchor="t">
            <a:normAutofit lnSpcReduction="10000"/>
          </a:bodyPr>
          <a:lstStyle/>
          <a:p>
            <a:r>
              <a:rPr lang="en-US" sz="1350" dirty="0"/>
              <a:t>Target Staffing of 13 on Shift in Five Years</a:t>
            </a:r>
          </a:p>
          <a:p>
            <a:r>
              <a:rPr lang="en-US" sz="1350" dirty="0"/>
              <a:t>HQ: Optimal = 8</a:t>
            </a:r>
          </a:p>
          <a:p>
            <a:pPr lvl="1"/>
            <a:r>
              <a:rPr lang="en-US" sz="1350" dirty="0">
                <a:solidFill>
                  <a:schemeClr val="accent4"/>
                </a:solidFill>
              </a:rPr>
              <a:t>Engine @ 3 (1 Lt. / 2 FF)</a:t>
            </a:r>
          </a:p>
          <a:p>
            <a:pPr lvl="1"/>
            <a:r>
              <a:rPr lang="en-US" sz="1350" dirty="0">
                <a:solidFill>
                  <a:schemeClr val="accent4"/>
                </a:solidFill>
              </a:rPr>
              <a:t>Ambulance @ 2 (2 FF)</a:t>
            </a:r>
          </a:p>
          <a:p>
            <a:pPr lvl="1"/>
            <a:r>
              <a:rPr lang="en-US" sz="1350" dirty="0"/>
              <a:t>Tower / Ambulance @ 2</a:t>
            </a:r>
          </a:p>
          <a:p>
            <a:pPr lvl="1"/>
            <a:r>
              <a:rPr lang="en-US" sz="1350" dirty="0"/>
              <a:t>Shift Commander @ 1</a:t>
            </a:r>
          </a:p>
          <a:p>
            <a:r>
              <a:rPr lang="en-US" sz="1350" dirty="0"/>
              <a:t>Sub-Station: Optimal = 5</a:t>
            </a:r>
          </a:p>
          <a:p>
            <a:pPr lvl="1"/>
            <a:r>
              <a:rPr lang="en-US" sz="1350" dirty="0"/>
              <a:t>Engine @ 3 (1 Lt. / 2 FF)</a:t>
            </a:r>
          </a:p>
          <a:p>
            <a:pPr lvl="1"/>
            <a:r>
              <a:rPr lang="en-US" sz="1350" dirty="0"/>
              <a:t>Ambulance @ 2 (2 FF)</a:t>
            </a:r>
          </a:p>
          <a:p>
            <a:r>
              <a:rPr lang="en-US" sz="1350" dirty="0"/>
              <a:t>Paramedics: @ 4 (2 in each station on the primary ambulance and on each engine)</a:t>
            </a:r>
          </a:p>
          <a:p>
            <a:r>
              <a:rPr lang="en-US" sz="1350" dirty="0"/>
              <a:t>Staffing With 13 Will Require 15 on Shift: 1 BC, 2 Lt., 12 FF’s (5 of Whom Are Paramedics)</a:t>
            </a:r>
          </a:p>
        </p:txBody>
      </p:sp>
      <p:sp>
        <p:nvSpPr>
          <p:cNvPr id="11" name="Freeform: Shape 10">
            <a:extLst>
              <a:ext uri="{FF2B5EF4-FFF2-40B4-BE49-F238E27FC236}">
                <a16:creationId xmlns:a16="http://schemas.microsoft.com/office/drawing/2014/main" id="{CF62D2A7-8207-488C-9F46-316BA81A16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937085" y="855744"/>
            <a:ext cx="4206915" cy="4380209"/>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defRPr/>
            </a:pPr>
            <a:endParaRPr lang="en-US" sz="1350" dirty="0">
              <a:solidFill>
                <a:prstClr val="white"/>
              </a:solidFill>
              <a:latin typeface="Calibri" panose="020F0502020204030204"/>
            </a:endParaRPr>
          </a:p>
        </p:txBody>
      </p:sp>
      <p:pic>
        <p:nvPicPr>
          <p:cNvPr id="6" name="Content Placeholder 5" descr="A picture containing double, suitcase, covered, room&#10;&#10;Description automatically generated">
            <a:extLst>
              <a:ext uri="{FF2B5EF4-FFF2-40B4-BE49-F238E27FC236}">
                <a16:creationId xmlns:a16="http://schemas.microsoft.com/office/drawing/2014/main" id="{98369387-ADE2-4ECF-81C0-F5D05739B8CF}"/>
              </a:ext>
            </a:extLst>
          </p:cNvPr>
          <p:cNvPicPr>
            <a:picLocks noGrp="1" noChangeAspect="1"/>
          </p:cNvPicPr>
          <p:nvPr>
            <p:ph sz="half" idx="2"/>
          </p:nvPr>
        </p:nvPicPr>
        <p:blipFill rotWithShape="1">
          <a:blip r:embed="rId2" cstate="print">
            <a:extLst>
              <a:ext uri="{28A0092B-C50C-407E-A947-70E740481C1C}">
                <a14:useLocalDpi xmlns:a14="http://schemas.microsoft.com/office/drawing/2010/main" val="0"/>
              </a:ext>
            </a:extLst>
          </a:blip>
          <a:srcRect l="1664" r="26163" b="1"/>
          <a:stretch/>
        </p:blipFill>
        <p:spPr>
          <a:xfrm>
            <a:off x="5062606" y="857249"/>
            <a:ext cx="4081394" cy="4241205"/>
          </a:xfrm>
          <a:custGeom>
            <a:avLst/>
            <a:gdLst>
              <a:gd name="connsiteX0" fmla="*/ 1041368 w 5441859"/>
              <a:gd name="connsiteY0" fmla="*/ 0 h 5654940"/>
              <a:gd name="connsiteX1" fmla="*/ 5441859 w 5441859"/>
              <a:gd name="connsiteY1" fmla="*/ 0 h 5654940"/>
              <a:gd name="connsiteX2" fmla="*/ 5441859 w 5441859"/>
              <a:gd name="connsiteY2" fmla="*/ 4820612 h 5654940"/>
              <a:gd name="connsiteX3" fmla="*/ 5285166 w 5441859"/>
              <a:gd name="connsiteY3" fmla="*/ 4957981 h 5654940"/>
              <a:gd name="connsiteX4" fmla="*/ 3267719 w 5441859"/>
              <a:gd name="connsiteY4" fmla="*/ 5654940 h 5654940"/>
              <a:gd name="connsiteX5" fmla="*/ 0 w 5441859"/>
              <a:gd name="connsiteY5" fmla="*/ 2387221 h 5654940"/>
              <a:gd name="connsiteX6" fmla="*/ 957093 w 5441859"/>
              <a:gd name="connsiteY6" fmla="*/ 76595 h 565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p:spPr>
      </p:pic>
    </p:spTree>
    <p:extLst>
      <p:ext uri="{BB962C8B-B14F-4D97-AF65-F5344CB8AC3E}">
        <p14:creationId xmlns:p14="http://schemas.microsoft.com/office/powerpoint/2010/main" val="3938351473"/>
      </p:ext>
    </p:extLst>
  </p:cSld>
  <p:clrMapOvr>
    <a:overrideClrMapping bg1="dk1" tx1="lt1" bg2="dk2" tx2="lt2" accent1="accent1" accent2="accent2" accent3="accent3" accent4="accent4" accent5="accent5" accent6="accent6" hlink="hlink" folHlink="folHlink"/>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A8F8F9-E96F-4686-8D4A-22BCDBAC3C37}"/>
              </a:ext>
            </a:extLst>
          </p:cNvPr>
          <p:cNvSpPr>
            <a:spLocks noGrp="1"/>
          </p:cNvSpPr>
          <p:nvPr>
            <p:ph type="title"/>
          </p:nvPr>
        </p:nvSpPr>
        <p:spPr>
          <a:xfrm>
            <a:off x="457200" y="152718"/>
            <a:ext cx="8001000" cy="837882"/>
          </a:xfrm>
        </p:spPr>
        <p:txBody>
          <a:bodyPr>
            <a:normAutofit/>
          </a:bodyPr>
          <a:lstStyle/>
          <a:p>
            <a:r>
              <a:rPr lang="en-US" dirty="0"/>
              <a:t>Staffing plan</a:t>
            </a:r>
          </a:p>
        </p:txBody>
      </p:sp>
      <p:sp>
        <p:nvSpPr>
          <p:cNvPr id="4" name="Content Placeholder 3">
            <a:extLst>
              <a:ext uri="{FF2B5EF4-FFF2-40B4-BE49-F238E27FC236}">
                <a16:creationId xmlns:a16="http://schemas.microsoft.com/office/drawing/2014/main" id="{ED929F07-196E-44B5-BC6B-EC5B564075FF}"/>
              </a:ext>
            </a:extLst>
          </p:cNvPr>
          <p:cNvSpPr>
            <a:spLocks noGrp="1"/>
          </p:cNvSpPr>
          <p:nvPr>
            <p:ph sz="half" idx="2"/>
          </p:nvPr>
        </p:nvSpPr>
        <p:spPr>
          <a:xfrm>
            <a:off x="76200" y="1447800"/>
            <a:ext cx="8610600" cy="4648200"/>
          </a:xfrm>
          <a:ln w="9525">
            <a:solidFill>
              <a:schemeClr val="tx1"/>
            </a:solidFill>
          </a:ln>
        </p:spPr>
        <p:txBody>
          <a:bodyPr>
            <a:normAutofit/>
          </a:bodyPr>
          <a:lstStyle/>
          <a:p>
            <a:pPr algn="ctr"/>
            <a:r>
              <a:rPr lang="en-US" u="sng" dirty="0"/>
              <a:t>PHASE 1 – FY2021</a:t>
            </a:r>
          </a:p>
          <a:p>
            <a:endParaRPr lang="en-US" sz="2000" dirty="0"/>
          </a:p>
          <a:p>
            <a:pPr marL="342900" indent="-342900">
              <a:buFont typeface="Wingdings" panose="05000000000000000000" pitchFamily="2" charset="2"/>
              <a:buChar char="q"/>
            </a:pPr>
            <a:r>
              <a:rPr lang="en-US" sz="2000" b="0" dirty="0"/>
              <a:t>Addition of 14 Fulltime FF/EMS at Central Station (Bucknam Road)</a:t>
            </a:r>
            <a:endParaRPr lang="en-US" sz="1600" b="0" dirty="0"/>
          </a:p>
          <a:p>
            <a:pPr marL="800100" lvl="1" indent="-342900">
              <a:buFont typeface="Wingdings" panose="05000000000000000000" pitchFamily="2" charset="2"/>
              <a:buChar char="q"/>
            </a:pPr>
            <a:r>
              <a:rPr lang="en-US" sz="1600" b="0" dirty="0"/>
              <a:t>12 Fulltime FF/EMS working 3 people on duty at a time</a:t>
            </a:r>
          </a:p>
          <a:p>
            <a:pPr marL="800100" lvl="1" indent="-342900">
              <a:buFont typeface="Wingdings" panose="05000000000000000000" pitchFamily="2" charset="2"/>
              <a:buChar char="q"/>
            </a:pPr>
            <a:r>
              <a:rPr lang="en-US" sz="1600" b="0" dirty="0"/>
              <a:t>2 </a:t>
            </a:r>
            <a:r>
              <a:rPr lang="en-US" sz="1600" dirty="0"/>
              <a:t>Fulltime FF/EMS to float / cover vacancies</a:t>
            </a:r>
          </a:p>
          <a:p>
            <a:pPr marL="342900" indent="-342900">
              <a:buFont typeface="Wingdings" panose="05000000000000000000" pitchFamily="2" charset="2"/>
              <a:buChar char="q"/>
            </a:pPr>
            <a:endParaRPr lang="en-US" sz="2000" b="0" dirty="0"/>
          </a:p>
          <a:p>
            <a:pPr marL="342900" indent="-342900">
              <a:buFont typeface="Wingdings" panose="05000000000000000000" pitchFamily="2" charset="2"/>
              <a:buChar char="q"/>
            </a:pPr>
            <a:r>
              <a:rPr lang="en-US" sz="2000" b="0" dirty="0"/>
              <a:t>Addition of 2 Per Diem FF/EMS at Station 4 (Winn Road)</a:t>
            </a:r>
          </a:p>
          <a:p>
            <a:pPr marL="800100" lvl="1" indent="-342900">
              <a:buFont typeface="Wingdings" panose="05000000000000000000" pitchFamily="2" charset="2"/>
              <a:buChar char="q"/>
            </a:pPr>
            <a:r>
              <a:rPr lang="en-US" sz="1600" dirty="0"/>
              <a:t>2 Per-Diem FF/EMS (Engine 4) – Daytime Only (7 am to 7 pm)</a:t>
            </a:r>
          </a:p>
          <a:p>
            <a:pPr marL="1485900" lvl="2" indent="-342900">
              <a:buFont typeface="Wingdings" panose="05000000000000000000" pitchFamily="2" charset="2"/>
              <a:buChar char="q"/>
            </a:pPr>
            <a:r>
              <a:rPr lang="en-US" sz="1400" b="0" dirty="0"/>
              <a:t>Night-time no change to current call staff-only coverage</a:t>
            </a:r>
          </a:p>
          <a:p>
            <a:r>
              <a:rPr lang="en-US" sz="2000" b="0" dirty="0"/>
              <a:t>	</a:t>
            </a:r>
          </a:p>
          <a:p>
            <a:endParaRPr lang="en-US" sz="2000" b="0" dirty="0"/>
          </a:p>
          <a:p>
            <a:endParaRPr lang="en-US" sz="2000" b="0" dirty="0"/>
          </a:p>
          <a:p>
            <a:pPr marL="800100" lvl="1" indent="-342900">
              <a:buFontTx/>
              <a:buChar char="-"/>
            </a:pPr>
            <a:endParaRPr lang="en-US" dirty="0"/>
          </a:p>
        </p:txBody>
      </p:sp>
    </p:spTree>
    <p:extLst>
      <p:ext uri="{BB962C8B-B14F-4D97-AF65-F5344CB8AC3E}">
        <p14:creationId xmlns:p14="http://schemas.microsoft.com/office/powerpoint/2010/main" val="412897663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A8F8F9-E96F-4686-8D4A-22BCDBAC3C37}"/>
              </a:ext>
            </a:extLst>
          </p:cNvPr>
          <p:cNvSpPr>
            <a:spLocks noGrp="1"/>
          </p:cNvSpPr>
          <p:nvPr>
            <p:ph type="title"/>
          </p:nvPr>
        </p:nvSpPr>
        <p:spPr>
          <a:xfrm>
            <a:off x="457200" y="152718"/>
            <a:ext cx="8001000" cy="837882"/>
          </a:xfrm>
        </p:spPr>
        <p:txBody>
          <a:bodyPr>
            <a:normAutofit/>
          </a:bodyPr>
          <a:lstStyle/>
          <a:p>
            <a:r>
              <a:rPr lang="en-US" dirty="0"/>
              <a:t>Staffing PLAN</a:t>
            </a:r>
          </a:p>
        </p:txBody>
      </p:sp>
      <p:sp>
        <p:nvSpPr>
          <p:cNvPr id="4" name="Content Placeholder 3">
            <a:extLst>
              <a:ext uri="{FF2B5EF4-FFF2-40B4-BE49-F238E27FC236}">
                <a16:creationId xmlns:a16="http://schemas.microsoft.com/office/drawing/2014/main" id="{ED929F07-196E-44B5-BC6B-EC5B564075FF}"/>
              </a:ext>
            </a:extLst>
          </p:cNvPr>
          <p:cNvSpPr>
            <a:spLocks noGrp="1"/>
          </p:cNvSpPr>
          <p:nvPr>
            <p:ph sz="half" idx="2"/>
          </p:nvPr>
        </p:nvSpPr>
        <p:spPr>
          <a:xfrm>
            <a:off x="76200" y="1447800"/>
            <a:ext cx="8610600" cy="4648200"/>
          </a:xfrm>
          <a:ln w="9525">
            <a:solidFill>
              <a:schemeClr val="tx1"/>
            </a:solidFill>
          </a:ln>
        </p:spPr>
        <p:txBody>
          <a:bodyPr>
            <a:normAutofit/>
          </a:bodyPr>
          <a:lstStyle/>
          <a:p>
            <a:pPr algn="ctr"/>
            <a:r>
              <a:rPr lang="en-US" u="sng" dirty="0"/>
              <a:t>PHASE 2 – FY202?</a:t>
            </a:r>
          </a:p>
          <a:p>
            <a:endParaRPr lang="en-US" sz="2000" dirty="0"/>
          </a:p>
          <a:p>
            <a:pPr marL="342900" indent="-342900">
              <a:buFont typeface="Wingdings" panose="05000000000000000000" pitchFamily="2" charset="2"/>
              <a:buChar char="q"/>
            </a:pPr>
            <a:r>
              <a:rPr lang="en-US" sz="2000" b="0" dirty="0"/>
              <a:t>Addition of 12 Fulltime FF/EMS at Station 4 (Winn Road)</a:t>
            </a:r>
            <a:endParaRPr lang="en-US" sz="1600" b="0" dirty="0"/>
          </a:p>
          <a:p>
            <a:pPr marL="800100" lvl="1" indent="-342900">
              <a:buFont typeface="Wingdings" panose="05000000000000000000" pitchFamily="2" charset="2"/>
              <a:buChar char="q"/>
            </a:pPr>
            <a:r>
              <a:rPr lang="en-US" sz="1600" b="0" dirty="0"/>
              <a:t>12 Fulltime FF/</a:t>
            </a:r>
            <a:r>
              <a:rPr lang="en-US" sz="1600" dirty="0"/>
              <a:t>EMS working 3 people on duty at a time</a:t>
            </a:r>
            <a:endParaRPr lang="en-US" sz="1600" b="0" dirty="0"/>
          </a:p>
          <a:p>
            <a:endParaRPr lang="en-US" sz="2000" b="0" dirty="0"/>
          </a:p>
          <a:p>
            <a:pPr marL="342900" indent="-342900">
              <a:buFont typeface="Wingdings" panose="05000000000000000000" pitchFamily="2" charset="2"/>
              <a:buChar char="q"/>
            </a:pPr>
            <a:r>
              <a:rPr lang="en-US" sz="2000" b="0" dirty="0"/>
              <a:t>Potential use of Regional Response for Fire &amp; EMS Calls</a:t>
            </a:r>
          </a:p>
          <a:p>
            <a:pPr marL="800100" lvl="1" indent="-342900">
              <a:buFont typeface="Wingdings" panose="05000000000000000000" pitchFamily="2" charset="2"/>
              <a:buChar char="q"/>
            </a:pPr>
            <a:r>
              <a:rPr lang="en-US" sz="1600" dirty="0"/>
              <a:t>Falmouth Fire-EMS will use data and analysis to determine if future increases are needed to staff apparatus.  This will be determined by the future response of call staff. Discussions with neighboring departments may develop future enhanced regional partnerships.</a:t>
            </a:r>
            <a:endParaRPr lang="en-US" sz="1600" b="0" dirty="0"/>
          </a:p>
          <a:p>
            <a:r>
              <a:rPr lang="en-US" sz="2000" b="0" dirty="0"/>
              <a:t>	</a:t>
            </a:r>
          </a:p>
          <a:p>
            <a:endParaRPr lang="en-US" sz="2000" b="0" dirty="0"/>
          </a:p>
          <a:p>
            <a:endParaRPr lang="en-US" sz="2000" b="0" dirty="0"/>
          </a:p>
          <a:p>
            <a:pPr marL="800100" lvl="1" indent="-342900">
              <a:buFontTx/>
              <a:buChar char="-"/>
            </a:pPr>
            <a:endParaRPr lang="en-US" dirty="0"/>
          </a:p>
        </p:txBody>
      </p:sp>
    </p:spTree>
    <p:extLst>
      <p:ext uri="{BB962C8B-B14F-4D97-AF65-F5344CB8AC3E}">
        <p14:creationId xmlns:p14="http://schemas.microsoft.com/office/powerpoint/2010/main" val="94092235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A8F8F9-E96F-4686-8D4A-22BCDBAC3C37}"/>
              </a:ext>
            </a:extLst>
          </p:cNvPr>
          <p:cNvSpPr>
            <a:spLocks noGrp="1"/>
          </p:cNvSpPr>
          <p:nvPr>
            <p:ph type="title"/>
          </p:nvPr>
        </p:nvSpPr>
        <p:spPr>
          <a:xfrm>
            <a:off x="457200" y="152718"/>
            <a:ext cx="8001000" cy="837882"/>
          </a:xfrm>
        </p:spPr>
        <p:txBody>
          <a:bodyPr>
            <a:normAutofit/>
          </a:bodyPr>
          <a:lstStyle/>
          <a:p>
            <a:r>
              <a:rPr lang="en-US" dirty="0"/>
              <a:t>Staffing plan budget</a:t>
            </a:r>
          </a:p>
        </p:txBody>
      </p:sp>
      <p:sp>
        <p:nvSpPr>
          <p:cNvPr id="4" name="Content Placeholder 3">
            <a:extLst>
              <a:ext uri="{FF2B5EF4-FFF2-40B4-BE49-F238E27FC236}">
                <a16:creationId xmlns:a16="http://schemas.microsoft.com/office/drawing/2014/main" id="{ED929F07-196E-44B5-BC6B-EC5B564075FF}"/>
              </a:ext>
            </a:extLst>
          </p:cNvPr>
          <p:cNvSpPr>
            <a:spLocks noGrp="1"/>
          </p:cNvSpPr>
          <p:nvPr>
            <p:ph sz="half" idx="2"/>
          </p:nvPr>
        </p:nvSpPr>
        <p:spPr>
          <a:xfrm>
            <a:off x="685800" y="1371600"/>
            <a:ext cx="7696200" cy="4648200"/>
          </a:xfrm>
          <a:ln w="9525">
            <a:solidFill>
              <a:schemeClr val="tx1"/>
            </a:solidFill>
          </a:ln>
        </p:spPr>
        <p:txBody>
          <a:bodyPr>
            <a:normAutofit fontScale="92500" lnSpcReduction="10000"/>
          </a:bodyPr>
          <a:lstStyle/>
          <a:p>
            <a:pPr algn="ctr"/>
            <a:r>
              <a:rPr lang="en-US" u="sng" dirty="0"/>
              <a:t>PHASE 1 – FY2021</a:t>
            </a:r>
          </a:p>
          <a:p>
            <a:r>
              <a:rPr lang="en-US" dirty="0"/>
              <a:t>Fire-EMS Expansion – Addition of 14 FTEs</a:t>
            </a:r>
            <a:endParaRPr lang="en-US" sz="2000" dirty="0"/>
          </a:p>
          <a:p>
            <a:r>
              <a:rPr lang="en-US" sz="2000" dirty="0"/>
              <a:t>Salaries					595,680</a:t>
            </a:r>
          </a:p>
          <a:p>
            <a:r>
              <a:rPr lang="en-US" sz="2000" dirty="0"/>
              <a:t>Per Diem Coverage 				306,628</a:t>
            </a:r>
          </a:p>
          <a:p>
            <a:r>
              <a:rPr lang="en-US" sz="2000" dirty="0"/>
              <a:t>OT to cover FT call-outs, vacation, etc.		  50,000</a:t>
            </a:r>
          </a:p>
          <a:p>
            <a:r>
              <a:rPr lang="en-US" sz="2000" dirty="0"/>
              <a:t>Benefits					317,296</a:t>
            </a:r>
          </a:p>
          <a:p>
            <a:r>
              <a:rPr lang="en-US" sz="2000" dirty="0"/>
              <a:t>Recruiting Costs				  10,000</a:t>
            </a:r>
          </a:p>
          <a:p>
            <a:r>
              <a:rPr lang="en-US" sz="2000" dirty="0"/>
              <a:t>Computer Licenses				    2,500</a:t>
            </a:r>
          </a:p>
          <a:p>
            <a:r>
              <a:rPr lang="en-US" sz="2000" dirty="0"/>
              <a:t>Uniforms					  15,000</a:t>
            </a:r>
          </a:p>
          <a:p>
            <a:r>
              <a:rPr lang="en-US" sz="2000" u="sng" dirty="0"/>
              <a:t>New Gear, Radios, Pagers		                75,000</a:t>
            </a:r>
          </a:p>
          <a:p>
            <a:r>
              <a:rPr lang="en-US" sz="2000" dirty="0"/>
              <a:t>Total Operating Expense Increase 	         $1,372,104</a:t>
            </a:r>
          </a:p>
          <a:p>
            <a:endParaRPr lang="en-US" sz="2000" b="0" dirty="0"/>
          </a:p>
          <a:p>
            <a:endParaRPr lang="en-US" sz="2000" b="0" dirty="0"/>
          </a:p>
          <a:p>
            <a:pPr marL="800100" lvl="1" indent="-342900">
              <a:buFontTx/>
              <a:buChar char="-"/>
            </a:pPr>
            <a:endParaRPr lang="en-US" dirty="0"/>
          </a:p>
        </p:txBody>
      </p:sp>
    </p:spTree>
    <p:extLst>
      <p:ext uri="{BB962C8B-B14F-4D97-AF65-F5344CB8AC3E}">
        <p14:creationId xmlns:p14="http://schemas.microsoft.com/office/powerpoint/2010/main" val="417129058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A8F8F9-E96F-4686-8D4A-22BCDBAC3C37}"/>
              </a:ext>
            </a:extLst>
          </p:cNvPr>
          <p:cNvSpPr>
            <a:spLocks noGrp="1"/>
          </p:cNvSpPr>
          <p:nvPr>
            <p:ph type="title"/>
          </p:nvPr>
        </p:nvSpPr>
        <p:spPr>
          <a:xfrm>
            <a:off x="457200" y="152718"/>
            <a:ext cx="8001000" cy="837882"/>
          </a:xfrm>
        </p:spPr>
        <p:txBody>
          <a:bodyPr>
            <a:normAutofit/>
          </a:bodyPr>
          <a:lstStyle/>
          <a:p>
            <a:r>
              <a:rPr lang="en-US" dirty="0"/>
              <a:t>Staffing plan budget</a:t>
            </a:r>
          </a:p>
        </p:txBody>
      </p:sp>
      <p:sp>
        <p:nvSpPr>
          <p:cNvPr id="4" name="Content Placeholder 3">
            <a:extLst>
              <a:ext uri="{FF2B5EF4-FFF2-40B4-BE49-F238E27FC236}">
                <a16:creationId xmlns:a16="http://schemas.microsoft.com/office/drawing/2014/main" id="{ED929F07-196E-44B5-BC6B-EC5B564075FF}"/>
              </a:ext>
            </a:extLst>
          </p:cNvPr>
          <p:cNvSpPr>
            <a:spLocks noGrp="1"/>
          </p:cNvSpPr>
          <p:nvPr>
            <p:ph sz="half" idx="2"/>
          </p:nvPr>
        </p:nvSpPr>
        <p:spPr>
          <a:xfrm>
            <a:off x="685800" y="1371600"/>
            <a:ext cx="7696200" cy="4953000"/>
          </a:xfrm>
          <a:ln w="9525">
            <a:solidFill>
              <a:schemeClr val="tx1"/>
            </a:solidFill>
          </a:ln>
        </p:spPr>
        <p:txBody>
          <a:bodyPr>
            <a:normAutofit fontScale="92500" lnSpcReduction="20000"/>
          </a:bodyPr>
          <a:lstStyle/>
          <a:p>
            <a:pPr algn="ctr"/>
            <a:r>
              <a:rPr lang="en-US" u="sng" dirty="0"/>
              <a:t>FY2022</a:t>
            </a:r>
          </a:p>
          <a:p>
            <a:r>
              <a:rPr lang="en-US" dirty="0"/>
              <a:t>Fire-EMS Expansion (Year 2)</a:t>
            </a:r>
            <a:endParaRPr lang="en-US" sz="2000" dirty="0"/>
          </a:p>
          <a:p>
            <a:r>
              <a:rPr lang="en-US" sz="2000" dirty="0"/>
              <a:t>Salaries					770,880</a:t>
            </a:r>
          </a:p>
          <a:p>
            <a:r>
              <a:rPr lang="en-US" sz="2000" dirty="0"/>
              <a:t>Per Diem Coverage 				192,748</a:t>
            </a:r>
          </a:p>
          <a:p>
            <a:r>
              <a:rPr lang="en-US" sz="2000" dirty="0"/>
              <a:t>OT to cover FT call-outs, vacation, etc.		  50,000</a:t>
            </a:r>
          </a:p>
          <a:p>
            <a:r>
              <a:rPr lang="en-US" sz="2000" dirty="0"/>
              <a:t>Benefits					444,000</a:t>
            </a:r>
          </a:p>
          <a:p>
            <a:r>
              <a:rPr lang="en-US" sz="2000" dirty="0"/>
              <a:t>Recruiting Costs				           0</a:t>
            </a:r>
          </a:p>
          <a:p>
            <a:r>
              <a:rPr lang="en-US" sz="2000" dirty="0"/>
              <a:t>Computer Licenses				           0</a:t>
            </a:r>
          </a:p>
          <a:p>
            <a:r>
              <a:rPr lang="en-US" sz="2000" dirty="0"/>
              <a:t>Uniforms					    7,500</a:t>
            </a:r>
          </a:p>
          <a:p>
            <a:r>
              <a:rPr lang="en-US" sz="2000" u="sng" dirty="0"/>
              <a:t>New Gear, Radios, Pagers		                         0</a:t>
            </a:r>
          </a:p>
          <a:p>
            <a:r>
              <a:rPr lang="en-US" sz="2000" dirty="0"/>
              <a:t>Total Operating Expense Increase 	         $1,465,128</a:t>
            </a:r>
          </a:p>
          <a:p>
            <a:endParaRPr lang="en-US" sz="2000" dirty="0"/>
          </a:p>
          <a:p>
            <a:r>
              <a:rPr lang="en-US" sz="2000" dirty="0"/>
              <a:t>* Salary is excluding COLA or Benefit cost increases in FY2022</a:t>
            </a:r>
          </a:p>
          <a:p>
            <a:endParaRPr lang="en-US" sz="2000" b="0" dirty="0"/>
          </a:p>
          <a:p>
            <a:endParaRPr lang="en-US" sz="2000" b="0" dirty="0"/>
          </a:p>
          <a:p>
            <a:pPr marL="800100" lvl="1" indent="-342900">
              <a:buFontTx/>
              <a:buChar char="-"/>
            </a:pPr>
            <a:endParaRPr lang="en-US" dirty="0"/>
          </a:p>
        </p:txBody>
      </p:sp>
    </p:spTree>
    <p:extLst>
      <p:ext uri="{BB962C8B-B14F-4D97-AF65-F5344CB8AC3E}">
        <p14:creationId xmlns:p14="http://schemas.microsoft.com/office/powerpoint/2010/main" val="381284198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9F0CE0-6675-41C9-AD96-637472CABA07}"/>
              </a:ext>
            </a:extLst>
          </p:cNvPr>
          <p:cNvSpPr>
            <a:spLocks noGrp="1"/>
          </p:cNvSpPr>
          <p:nvPr>
            <p:ph type="title"/>
          </p:nvPr>
        </p:nvSpPr>
        <p:spPr>
          <a:xfrm>
            <a:off x="429768" y="0"/>
            <a:ext cx="5791200" cy="838200"/>
          </a:xfrm>
        </p:spPr>
        <p:txBody>
          <a:bodyPr>
            <a:normAutofit/>
          </a:bodyPr>
          <a:lstStyle/>
          <a:p>
            <a:r>
              <a:rPr lang="en-US" sz="2400" dirty="0"/>
              <a:t>Questions?</a:t>
            </a:r>
          </a:p>
        </p:txBody>
      </p:sp>
      <p:sp>
        <p:nvSpPr>
          <p:cNvPr id="4" name="Rectangle 3">
            <a:extLst>
              <a:ext uri="{FF2B5EF4-FFF2-40B4-BE49-F238E27FC236}">
                <a16:creationId xmlns:a16="http://schemas.microsoft.com/office/drawing/2014/main" id="{CDC5EC9E-A894-4002-913D-4E3F69A3A6B9}"/>
              </a:ext>
            </a:extLst>
          </p:cNvPr>
          <p:cNvSpPr/>
          <p:nvPr/>
        </p:nvSpPr>
        <p:spPr>
          <a:xfrm>
            <a:off x="457200" y="1676400"/>
            <a:ext cx="7848600" cy="2769284"/>
          </a:xfrm>
          <a:prstGeom prst="rect">
            <a:avLst/>
          </a:prstGeom>
        </p:spPr>
        <p:txBody>
          <a:bodyPr wrap="square">
            <a:spAutoFit/>
          </a:bodyPr>
          <a:lstStyle/>
          <a:p>
            <a:pPr marL="0" marR="0">
              <a:lnSpc>
                <a:spcPct val="107000"/>
              </a:lnSpc>
              <a:spcBef>
                <a:spcPts val="0"/>
              </a:spcBef>
              <a:spcAft>
                <a:spcPts val="800"/>
              </a:spcAft>
            </a:pPr>
            <a:r>
              <a:rPr lang="en-US" dirty="0">
                <a:latin typeface="Calibri" panose="020F0502020204030204" pitchFamily="34" charset="0"/>
                <a:ea typeface="Calibri" panose="020F0502020204030204" pitchFamily="34" charset="0"/>
                <a:cs typeface="Times New Roman" panose="02020603050405020304" pitchFamily="18" charset="0"/>
              </a:rPr>
              <a:t>Thank you,</a:t>
            </a:r>
          </a:p>
          <a:p>
            <a:pPr marL="0" marR="0">
              <a:lnSpc>
                <a:spcPct val="107000"/>
              </a:lnSpc>
              <a:spcBef>
                <a:spcPts val="0"/>
              </a:spcBef>
              <a:spcAft>
                <a:spcPts val="800"/>
              </a:spcAft>
            </a:pPr>
            <a:endParaRPr lang="en-US" dirty="0">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dirty="0">
                <a:latin typeface="Calibri" panose="020F0502020204030204" pitchFamily="34" charset="0"/>
                <a:ea typeface="Calibri" panose="020F0502020204030204" pitchFamily="34" charset="0"/>
                <a:cs typeface="Times New Roman" panose="02020603050405020304" pitchFamily="18" charset="0"/>
              </a:rPr>
              <a:t>Chief Howard Rice, Jr.</a:t>
            </a:r>
          </a:p>
          <a:p>
            <a:pPr marL="0" marR="0">
              <a:lnSpc>
                <a:spcPct val="107000"/>
              </a:lnSpc>
              <a:spcBef>
                <a:spcPts val="0"/>
              </a:spcBef>
              <a:spcAft>
                <a:spcPts val="800"/>
              </a:spcAft>
            </a:pPr>
            <a:r>
              <a:rPr lang="en-US" dirty="0">
                <a:latin typeface="Calibri" panose="020F0502020204030204" pitchFamily="34" charset="0"/>
                <a:ea typeface="Calibri" panose="020F0502020204030204" pitchFamily="34" charset="0"/>
                <a:cs typeface="Times New Roman" panose="02020603050405020304" pitchFamily="18" charset="0"/>
              </a:rPr>
              <a:t>8 Bucknam Road</a:t>
            </a:r>
          </a:p>
          <a:p>
            <a:pPr marL="0" marR="0">
              <a:lnSpc>
                <a:spcPct val="107000"/>
              </a:lnSpc>
              <a:spcBef>
                <a:spcPts val="0"/>
              </a:spcBef>
              <a:spcAft>
                <a:spcPts val="800"/>
              </a:spcAft>
            </a:pPr>
            <a:r>
              <a:rPr lang="en-US" dirty="0">
                <a:latin typeface="Calibri" panose="020F0502020204030204" pitchFamily="34" charset="0"/>
                <a:ea typeface="Calibri" panose="020F0502020204030204" pitchFamily="34" charset="0"/>
                <a:cs typeface="Times New Roman" panose="02020603050405020304" pitchFamily="18" charset="0"/>
              </a:rPr>
              <a:t>Falmouth, ME 04105</a:t>
            </a:r>
          </a:p>
          <a:p>
            <a:pPr marL="0" marR="0">
              <a:lnSpc>
                <a:spcPct val="107000"/>
              </a:lnSpc>
              <a:spcBef>
                <a:spcPts val="0"/>
              </a:spcBef>
              <a:spcAft>
                <a:spcPts val="800"/>
              </a:spcAft>
            </a:pPr>
            <a:r>
              <a:rPr lang="en-US" dirty="0">
                <a:latin typeface="Calibri" panose="020F0502020204030204" pitchFamily="34" charset="0"/>
                <a:ea typeface="Calibri" panose="020F0502020204030204" pitchFamily="34" charset="0"/>
                <a:cs typeface="Times New Roman" panose="02020603050405020304" pitchFamily="18" charset="0"/>
                <a:hlinkClick r:id="rId2"/>
              </a:rPr>
              <a:t>hrice@falmouthme.org</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dirty="0">
                <a:latin typeface="Calibri" panose="020F0502020204030204" pitchFamily="34" charset="0"/>
                <a:ea typeface="Calibri" panose="020F0502020204030204" pitchFamily="34" charset="0"/>
                <a:cs typeface="Times New Roman" panose="02020603050405020304" pitchFamily="18" charset="0"/>
              </a:rPr>
              <a:t>(207) 781-2610</a:t>
            </a:r>
          </a:p>
        </p:txBody>
      </p:sp>
      <p:pic>
        <p:nvPicPr>
          <p:cNvPr id="5" name="Picture 4">
            <a:extLst>
              <a:ext uri="{FF2B5EF4-FFF2-40B4-BE49-F238E27FC236}">
                <a16:creationId xmlns:a16="http://schemas.microsoft.com/office/drawing/2014/main" id="{79528343-389C-44D2-AA90-0136E1BA8D16}"/>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5029200" y="2590800"/>
            <a:ext cx="2781300" cy="3208281"/>
          </a:xfrm>
          <a:prstGeom prst="rect">
            <a:avLst/>
          </a:prstGeom>
        </p:spPr>
      </p:pic>
    </p:spTree>
    <p:extLst>
      <p:ext uri="{BB962C8B-B14F-4D97-AF65-F5344CB8AC3E}">
        <p14:creationId xmlns:p14="http://schemas.microsoft.com/office/powerpoint/2010/main" val="331366254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9F0CE0-6675-41C9-AD96-637472CABA07}"/>
              </a:ext>
            </a:extLst>
          </p:cNvPr>
          <p:cNvSpPr>
            <a:spLocks noGrp="1"/>
          </p:cNvSpPr>
          <p:nvPr>
            <p:ph type="title"/>
          </p:nvPr>
        </p:nvSpPr>
        <p:spPr>
          <a:xfrm>
            <a:off x="457200" y="152718"/>
            <a:ext cx="5791200" cy="609282"/>
          </a:xfrm>
        </p:spPr>
        <p:txBody>
          <a:bodyPr>
            <a:normAutofit/>
          </a:bodyPr>
          <a:lstStyle/>
          <a:p>
            <a:r>
              <a:rPr lang="en-US" sz="2400" dirty="0"/>
              <a:t>Staffing timeline</a:t>
            </a:r>
          </a:p>
        </p:txBody>
      </p:sp>
      <p:graphicFrame>
        <p:nvGraphicFramePr>
          <p:cNvPr id="5" name="Table 5">
            <a:extLst>
              <a:ext uri="{FF2B5EF4-FFF2-40B4-BE49-F238E27FC236}">
                <a16:creationId xmlns:a16="http://schemas.microsoft.com/office/drawing/2014/main" id="{0AD54816-2F13-448B-A161-E0E6349EC63F}"/>
              </a:ext>
            </a:extLst>
          </p:cNvPr>
          <p:cNvGraphicFramePr>
            <a:graphicFrameLocks noGrp="1"/>
          </p:cNvGraphicFramePr>
          <p:nvPr>
            <p:extLst>
              <p:ext uri="{D42A27DB-BD31-4B8C-83A1-F6EECF244321}">
                <p14:modId xmlns:p14="http://schemas.microsoft.com/office/powerpoint/2010/main" val="1193304936"/>
              </p:ext>
            </p:extLst>
          </p:nvPr>
        </p:nvGraphicFramePr>
        <p:xfrm>
          <a:off x="211756" y="750773"/>
          <a:ext cx="8627446" cy="5987262"/>
        </p:xfrm>
        <a:graphic>
          <a:graphicData uri="http://schemas.openxmlformats.org/drawingml/2006/table">
            <a:tbl>
              <a:tblPr firstRow="1" bandRow="1">
                <a:tableStyleId>{5C22544A-7EE6-4342-B048-85BDC9FD1C3A}</a:tableStyleId>
              </a:tblPr>
              <a:tblGrid>
                <a:gridCol w="886933">
                  <a:extLst>
                    <a:ext uri="{9D8B030D-6E8A-4147-A177-3AD203B41FA5}">
                      <a16:colId xmlns:a16="http://schemas.microsoft.com/office/drawing/2014/main" val="1637584772"/>
                    </a:ext>
                  </a:extLst>
                </a:gridCol>
                <a:gridCol w="5141682">
                  <a:extLst>
                    <a:ext uri="{9D8B030D-6E8A-4147-A177-3AD203B41FA5}">
                      <a16:colId xmlns:a16="http://schemas.microsoft.com/office/drawing/2014/main" val="2819292732"/>
                    </a:ext>
                  </a:extLst>
                </a:gridCol>
                <a:gridCol w="871608">
                  <a:extLst>
                    <a:ext uri="{9D8B030D-6E8A-4147-A177-3AD203B41FA5}">
                      <a16:colId xmlns:a16="http://schemas.microsoft.com/office/drawing/2014/main" val="3180728979"/>
                    </a:ext>
                  </a:extLst>
                </a:gridCol>
                <a:gridCol w="944242">
                  <a:extLst>
                    <a:ext uri="{9D8B030D-6E8A-4147-A177-3AD203B41FA5}">
                      <a16:colId xmlns:a16="http://schemas.microsoft.com/office/drawing/2014/main" val="49421495"/>
                    </a:ext>
                  </a:extLst>
                </a:gridCol>
                <a:gridCol w="782981">
                  <a:extLst>
                    <a:ext uri="{9D8B030D-6E8A-4147-A177-3AD203B41FA5}">
                      <a16:colId xmlns:a16="http://schemas.microsoft.com/office/drawing/2014/main" val="3263693878"/>
                    </a:ext>
                  </a:extLst>
                </a:gridCol>
              </a:tblGrid>
              <a:tr h="622885">
                <a:tc>
                  <a:txBody>
                    <a:bodyPr/>
                    <a:lstStyle/>
                    <a:p>
                      <a:pPr algn="ctr"/>
                      <a:r>
                        <a:rPr lang="en-US" dirty="0"/>
                        <a:t>Year</a:t>
                      </a:r>
                    </a:p>
                  </a:txBody>
                  <a:tcPr/>
                </a:tc>
                <a:tc>
                  <a:txBody>
                    <a:bodyPr/>
                    <a:lstStyle/>
                    <a:p>
                      <a:r>
                        <a:rPr lang="en-US" dirty="0"/>
                        <a:t>Event</a:t>
                      </a:r>
                    </a:p>
                  </a:txBody>
                  <a:tcPr/>
                </a:tc>
                <a:tc>
                  <a:txBody>
                    <a:bodyPr/>
                    <a:lstStyle/>
                    <a:p>
                      <a:pPr algn="ctr"/>
                      <a:r>
                        <a:rPr lang="en-US" dirty="0"/>
                        <a:t> FT</a:t>
                      </a:r>
                    </a:p>
                  </a:txBody>
                  <a:tcPr/>
                </a:tc>
                <a:tc>
                  <a:txBody>
                    <a:bodyPr/>
                    <a:lstStyle/>
                    <a:p>
                      <a:pPr algn="ctr"/>
                      <a:r>
                        <a:rPr lang="en-US" dirty="0"/>
                        <a:t>PT (FTE)</a:t>
                      </a:r>
                    </a:p>
                  </a:txBody>
                  <a:tcPr/>
                </a:tc>
                <a:tc>
                  <a:txBody>
                    <a:bodyPr/>
                    <a:lstStyle/>
                    <a:p>
                      <a:pPr algn="ctr"/>
                      <a:r>
                        <a:rPr lang="en-US" dirty="0"/>
                        <a:t>Total FTE</a:t>
                      </a:r>
                    </a:p>
                  </a:txBody>
                  <a:tcPr/>
                </a:tc>
                <a:extLst>
                  <a:ext uri="{0D108BD9-81ED-4DB2-BD59-A6C34878D82A}">
                    <a16:rowId xmlns:a16="http://schemas.microsoft.com/office/drawing/2014/main" val="495622206"/>
                  </a:ext>
                </a:extLst>
              </a:tr>
              <a:tr h="374542">
                <a:tc>
                  <a:txBody>
                    <a:bodyPr/>
                    <a:lstStyle/>
                    <a:p>
                      <a:r>
                        <a:rPr lang="en-US" sz="1600" dirty="0"/>
                        <a:t>1987</a:t>
                      </a:r>
                    </a:p>
                  </a:txBody>
                  <a:tcPr/>
                </a:tc>
                <a:tc>
                  <a:txBody>
                    <a:bodyPr/>
                    <a:lstStyle/>
                    <a:p>
                      <a:r>
                        <a:rPr lang="en-US" sz="1600" dirty="0"/>
                        <a:t>First FT Fire Chief hired</a:t>
                      </a:r>
                    </a:p>
                  </a:txBody>
                  <a:tcPr/>
                </a:tc>
                <a:tc>
                  <a:txBody>
                    <a:bodyPr/>
                    <a:lstStyle/>
                    <a:p>
                      <a:pPr algn="ctr"/>
                      <a:r>
                        <a:rPr lang="en-US" sz="1600" dirty="0"/>
                        <a:t>1</a:t>
                      </a:r>
                    </a:p>
                  </a:txBody>
                  <a:tcPr/>
                </a:tc>
                <a:tc>
                  <a:txBody>
                    <a:bodyPr/>
                    <a:lstStyle/>
                    <a:p>
                      <a:pPr algn="ctr"/>
                      <a:r>
                        <a:rPr lang="en-US" sz="1600" dirty="0"/>
                        <a:t>0</a:t>
                      </a:r>
                    </a:p>
                  </a:txBody>
                  <a:tcPr/>
                </a:tc>
                <a:tc>
                  <a:txBody>
                    <a:bodyPr/>
                    <a:lstStyle/>
                    <a:p>
                      <a:pPr algn="ctr"/>
                      <a:r>
                        <a:rPr lang="en-US" sz="1600" dirty="0"/>
                        <a:t>1.0</a:t>
                      </a:r>
                    </a:p>
                  </a:txBody>
                  <a:tcPr/>
                </a:tc>
                <a:extLst>
                  <a:ext uri="{0D108BD9-81ED-4DB2-BD59-A6C34878D82A}">
                    <a16:rowId xmlns:a16="http://schemas.microsoft.com/office/drawing/2014/main" val="1079426328"/>
                  </a:ext>
                </a:extLst>
              </a:tr>
              <a:tr h="345964">
                <a:tc>
                  <a:txBody>
                    <a:bodyPr/>
                    <a:lstStyle/>
                    <a:p>
                      <a:r>
                        <a:rPr lang="en-US" sz="1600" dirty="0"/>
                        <a:t>2002</a:t>
                      </a:r>
                    </a:p>
                  </a:txBody>
                  <a:tcPr/>
                </a:tc>
                <a:tc>
                  <a:txBody>
                    <a:bodyPr/>
                    <a:lstStyle/>
                    <a:p>
                      <a:r>
                        <a:rPr lang="en-US" sz="1600" dirty="0"/>
                        <a:t>First FT EMS Provider hired </a:t>
                      </a:r>
                    </a:p>
                  </a:txBody>
                  <a:tcPr/>
                </a:tc>
                <a:tc>
                  <a:txBody>
                    <a:bodyPr/>
                    <a:lstStyle/>
                    <a:p>
                      <a:pPr algn="ctr"/>
                      <a:r>
                        <a:rPr lang="en-US" sz="1600" dirty="0"/>
                        <a:t>2</a:t>
                      </a:r>
                    </a:p>
                  </a:txBody>
                  <a:tcPr/>
                </a:tc>
                <a:tc>
                  <a:txBody>
                    <a:bodyPr/>
                    <a:lstStyle/>
                    <a:p>
                      <a:pPr algn="ctr"/>
                      <a:r>
                        <a:rPr lang="en-US" sz="1600" dirty="0"/>
                        <a:t>0</a:t>
                      </a:r>
                    </a:p>
                  </a:txBody>
                  <a:tcPr/>
                </a:tc>
                <a:tc>
                  <a:txBody>
                    <a:bodyPr/>
                    <a:lstStyle/>
                    <a:p>
                      <a:pPr algn="ctr"/>
                      <a:r>
                        <a:rPr lang="en-US" sz="1600" dirty="0"/>
                        <a:t>2.0</a:t>
                      </a:r>
                    </a:p>
                  </a:txBody>
                  <a:tcPr/>
                </a:tc>
                <a:extLst>
                  <a:ext uri="{0D108BD9-81ED-4DB2-BD59-A6C34878D82A}">
                    <a16:rowId xmlns:a16="http://schemas.microsoft.com/office/drawing/2014/main" val="2801165664"/>
                  </a:ext>
                </a:extLst>
              </a:tr>
              <a:tr h="563563">
                <a:tc>
                  <a:txBody>
                    <a:bodyPr/>
                    <a:lstStyle/>
                    <a:p>
                      <a:r>
                        <a:rPr lang="en-US" sz="1600" dirty="0"/>
                        <a:t>2004</a:t>
                      </a:r>
                    </a:p>
                  </a:txBody>
                  <a:tcPr/>
                </a:tc>
                <a:tc>
                  <a:txBody>
                    <a:bodyPr/>
                    <a:lstStyle/>
                    <a:p>
                      <a:r>
                        <a:rPr lang="en-US" sz="1600" dirty="0"/>
                        <a:t>Added PT daytime coverage (6 am to 6pm) of a paramedic </a:t>
                      </a:r>
                    </a:p>
                  </a:txBody>
                  <a:tcPr/>
                </a:tc>
                <a:tc>
                  <a:txBody>
                    <a:bodyPr/>
                    <a:lstStyle/>
                    <a:p>
                      <a:pPr algn="ctr"/>
                      <a:r>
                        <a:rPr lang="en-US" sz="1600" dirty="0"/>
                        <a:t>2</a:t>
                      </a:r>
                    </a:p>
                  </a:txBody>
                  <a:tcPr/>
                </a:tc>
                <a:tc>
                  <a:txBody>
                    <a:bodyPr/>
                    <a:lstStyle/>
                    <a:p>
                      <a:pPr algn="ctr"/>
                      <a:r>
                        <a:rPr lang="en-US" sz="1600" dirty="0"/>
                        <a:t>2.2</a:t>
                      </a:r>
                    </a:p>
                  </a:txBody>
                  <a:tcPr/>
                </a:tc>
                <a:tc>
                  <a:txBody>
                    <a:bodyPr/>
                    <a:lstStyle/>
                    <a:p>
                      <a:pPr algn="ctr"/>
                      <a:r>
                        <a:rPr lang="en-US" sz="1600" dirty="0"/>
                        <a:t>4.2</a:t>
                      </a:r>
                    </a:p>
                  </a:txBody>
                  <a:tcPr/>
                </a:tc>
                <a:extLst>
                  <a:ext uri="{0D108BD9-81ED-4DB2-BD59-A6C34878D82A}">
                    <a16:rowId xmlns:a16="http://schemas.microsoft.com/office/drawing/2014/main" val="958774799"/>
                  </a:ext>
                </a:extLst>
              </a:tr>
              <a:tr h="352849">
                <a:tc>
                  <a:txBody>
                    <a:bodyPr/>
                    <a:lstStyle/>
                    <a:p>
                      <a:r>
                        <a:rPr lang="en-US" sz="1600" b="0" dirty="0"/>
                        <a:t>2007</a:t>
                      </a:r>
                    </a:p>
                  </a:txBody>
                  <a:tcPr/>
                </a:tc>
                <a:tc>
                  <a:txBody>
                    <a:bodyPr/>
                    <a:lstStyle/>
                    <a:p>
                      <a:r>
                        <a:rPr lang="en-US" sz="1600" b="0" dirty="0"/>
                        <a:t>FT Fire Chief Hired</a:t>
                      </a:r>
                    </a:p>
                  </a:txBody>
                  <a:tcPr/>
                </a:tc>
                <a:tc>
                  <a:txBody>
                    <a:bodyPr/>
                    <a:lstStyle/>
                    <a:p>
                      <a:pPr algn="ctr"/>
                      <a:r>
                        <a:rPr lang="en-US" sz="1600" b="0" dirty="0"/>
                        <a:t>2</a:t>
                      </a:r>
                    </a:p>
                  </a:txBody>
                  <a:tcPr/>
                </a:tc>
                <a:tc>
                  <a:txBody>
                    <a:bodyPr/>
                    <a:lstStyle/>
                    <a:p>
                      <a:pPr algn="ctr"/>
                      <a:r>
                        <a:rPr lang="en-US" sz="1600" b="0" dirty="0"/>
                        <a:t>2.2</a:t>
                      </a:r>
                    </a:p>
                  </a:txBody>
                  <a:tcPr/>
                </a:tc>
                <a:tc>
                  <a:txBody>
                    <a:bodyPr/>
                    <a:lstStyle/>
                    <a:p>
                      <a:pPr algn="ctr"/>
                      <a:r>
                        <a:rPr lang="en-US" sz="1600" b="0" dirty="0"/>
                        <a:t>4.2</a:t>
                      </a:r>
                    </a:p>
                  </a:txBody>
                  <a:tcPr/>
                </a:tc>
                <a:extLst>
                  <a:ext uri="{0D108BD9-81ED-4DB2-BD59-A6C34878D82A}">
                    <a16:rowId xmlns:a16="http://schemas.microsoft.com/office/drawing/2014/main" val="2937748861"/>
                  </a:ext>
                </a:extLst>
              </a:tr>
              <a:tr h="352849">
                <a:tc>
                  <a:txBody>
                    <a:bodyPr/>
                    <a:lstStyle/>
                    <a:p>
                      <a:r>
                        <a:rPr lang="en-US" sz="1600" b="0" dirty="0"/>
                        <a:t>2008</a:t>
                      </a:r>
                    </a:p>
                  </a:txBody>
                  <a:tcPr/>
                </a:tc>
                <a:tc>
                  <a:txBody>
                    <a:bodyPr/>
                    <a:lstStyle/>
                    <a:p>
                      <a:r>
                        <a:rPr lang="en-US" sz="1600" b="0" dirty="0"/>
                        <a:t>FT Office Administrator Position Added</a:t>
                      </a:r>
                    </a:p>
                  </a:txBody>
                  <a:tcPr/>
                </a:tc>
                <a:tc>
                  <a:txBody>
                    <a:bodyPr/>
                    <a:lstStyle/>
                    <a:p>
                      <a:pPr algn="ctr"/>
                      <a:r>
                        <a:rPr lang="en-US" sz="1600" b="0" dirty="0"/>
                        <a:t>3</a:t>
                      </a:r>
                    </a:p>
                  </a:txBody>
                  <a:tcPr/>
                </a:tc>
                <a:tc>
                  <a:txBody>
                    <a:bodyPr/>
                    <a:lstStyle/>
                    <a:p>
                      <a:pPr algn="ctr"/>
                      <a:r>
                        <a:rPr lang="en-US" sz="1600" b="0" dirty="0"/>
                        <a:t>2.2</a:t>
                      </a:r>
                    </a:p>
                  </a:txBody>
                  <a:tcPr/>
                </a:tc>
                <a:tc>
                  <a:txBody>
                    <a:bodyPr/>
                    <a:lstStyle/>
                    <a:p>
                      <a:pPr algn="ctr"/>
                      <a:r>
                        <a:rPr lang="en-US" sz="1600" b="0" dirty="0"/>
                        <a:t>5.2</a:t>
                      </a:r>
                    </a:p>
                  </a:txBody>
                  <a:tcPr/>
                </a:tc>
                <a:extLst>
                  <a:ext uri="{0D108BD9-81ED-4DB2-BD59-A6C34878D82A}">
                    <a16:rowId xmlns:a16="http://schemas.microsoft.com/office/drawing/2014/main" val="4255350688"/>
                  </a:ext>
                </a:extLst>
              </a:tr>
              <a:tr h="617486">
                <a:tc>
                  <a:txBody>
                    <a:bodyPr/>
                    <a:lstStyle/>
                    <a:p>
                      <a:r>
                        <a:rPr lang="en-US" sz="1600" b="0" dirty="0"/>
                        <a:t>2008</a:t>
                      </a:r>
                    </a:p>
                  </a:txBody>
                  <a:tcPr/>
                </a:tc>
                <a:tc>
                  <a:txBody>
                    <a:bodyPr/>
                    <a:lstStyle/>
                    <a:p>
                      <a:r>
                        <a:rPr lang="en-US" sz="1600" b="0" dirty="0"/>
                        <a:t>Added FT Assistant Chief position (Replaced full-time Deputy Chief of EMS)</a:t>
                      </a:r>
                    </a:p>
                  </a:txBody>
                  <a:tcPr/>
                </a:tc>
                <a:tc>
                  <a:txBody>
                    <a:bodyPr/>
                    <a:lstStyle/>
                    <a:p>
                      <a:pPr algn="ctr"/>
                      <a:r>
                        <a:rPr lang="en-US" sz="1600" b="0" dirty="0"/>
                        <a:t>3</a:t>
                      </a:r>
                    </a:p>
                  </a:txBody>
                  <a:tcPr/>
                </a:tc>
                <a:tc>
                  <a:txBody>
                    <a:bodyPr/>
                    <a:lstStyle/>
                    <a:p>
                      <a:pPr algn="ctr"/>
                      <a:r>
                        <a:rPr lang="en-US" sz="1600" b="0" dirty="0"/>
                        <a:t>2.2</a:t>
                      </a:r>
                    </a:p>
                  </a:txBody>
                  <a:tcPr/>
                </a:tc>
                <a:tc>
                  <a:txBody>
                    <a:bodyPr/>
                    <a:lstStyle/>
                    <a:p>
                      <a:pPr algn="ctr"/>
                      <a:r>
                        <a:rPr lang="en-US" sz="1600" b="0" dirty="0"/>
                        <a:t>5.2</a:t>
                      </a:r>
                    </a:p>
                  </a:txBody>
                  <a:tcPr/>
                </a:tc>
                <a:extLst>
                  <a:ext uri="{0D108BD9-81ED-4DB2-BD59-A6C34878D82A}">
                    <a16:rowId xmlns:a16="http://schemas.microsoft.com/office/drawing/2014/main" val="2669882639"/>
                  </a:ext>
                </a:extLst>
              </a:tr>
              <a:tr h="607276">
                <a:tc>
                  <a:txBody>
                    <a:bodyPr/>
                    <a:lstStyle/>
                    <a:p>
                      <a:r>
                        <a:rPr lang="en-US" sz="1600" b="0" dirty="0"/>
                        <a:t>2009</a:t>
                      </a:r>
                    </a:p>
                  </a:txBody>
                  <a:tcPr/>
                </a:tc>
                <a:tc>
                  <a:txBody>
                    <a:bodyPr/>
                    <a:lstStyle/>
                    <a:p>
                      <a:r>
                        <a:rPr lang="en-US" sz="1600" b="0" dirty="0"/>
                        <a:t>Pleasant Hill Fire Station (Station 3) closed</a:t>
                      </a:r>
                    </a:p>
                  </a:txBody>
                  <a:tcPr/>
                </a:tc>
                <a:tc>
                  <a:txBody>
                    <a:bodyPr/>
                    <a:lstStyle/>
                    <a:p>
                      <a:pPr algn="ctr"/>
                      <a:r>
                        <a:rPr lang="en-US" sz="1600" b="0" dirty="0"/>
                        <a:t>3</a:t>
                      </a:r>
                    </a:p>
                  </a:txBody>
                  <a:tcPr/>
                </a:tc>
                <a:tc>
                  <a:txBody>
                    <a:bodyPr/>
                    <a:lstStyle/>
                    <a:p>
                      <a:pPr algn="ctr"/>
                      <a:r>
                        <a:rPr lang="en-US" sz="1600" b="0" dirty="0"/>
                        <a:t>2.2</a:t>
                      </a:r>
                    </a:p>
                  </a:txBody>
                  <a:tcPr/>
                </a:tc>
                <a:tc>
                  <a:txBody>
                    <a:bodyPr/>
                    <a:lstStyle/>
                    <a:p>
                      <a:pPr algn="ctr"/>
                      <a:r>
                        <a:rPr lang="en-US" sz="1600" b="0" dirty="0"/>
                        <a:t>5.2</a:t>
                      </a:r>
                    </a:p>
                  </a:txBody>
                  <a:tcPr/>
                </a:tc>
                <a:extLst>
                  <a:ext uri="{0D108BD9-81ED-4DB2-BD59-A6C34878D82A}">
                    <a16:rowId xmlns:a16="http://schemas.microsoft.com/office/drawing/2014/main" val="961819867"/>
                  </a:ext>
                </a:extLst>
              </a:tr>
              <a:tr h="617486">
                <a:tc>
                  <a:txBody>
                    <a:bodyPr/>
                    <a:lstStyle/>
                    <a:p>
                      <a:r>
                        <a:rPr lang="en-US" sz="1600" b="0" dirty="0"/>
                        <a:t>2009</a:t>
                      </a:r>
                    </a:p>
                  </a:txBody>
                  <a:tcPr/>
                </a:tc>
                <a:tc>
                  <a:txBody>
                    <a:bodyPr/>
                    <a:lstStyle/>
                    <a:p>
                      <a:r>
                        <a:rPr lang="en-US" sz="1600" b="0" dirty="0"/>
                        <a:t>Added PT nighttime coverage (7 pm to 7 am) of a per diem FF/Paramedic at Central Station</a:t>
                      </a:r>
                    </a:p>
                  </a:txBody>
                  <a:tcPr/>
                </a:tc>
                <a:tc>
                  <a:txBody>
                    <a:bodyPr/>
                    <a:lstStyle/>
                    <a:p>
                      <a:pPr algn="ctr"/>
                      <a:r>
                        <a:rPr lang="en-US" sz="1600" b="0" dirty="0"/>
                        <a:t>3</a:t>
                      </a:r>
                    </a:p>
                  </a:txBody>
                  <a:tcPr/>
                </a:tc>
                <a:tc>
                  <a:txBody>
                    <a:bodyPr/>
                    <a:lstStyle/>
                    <a:p>
                      <a:pPr algn="ctr"/>
                      <a:r>
                        <a:rPr lang="en-US" sz="1600" b="0" dirty="0"/>
                        <a:t>4.4</a:t>
                      </a:r>
                    </a:p>
                  </a:txBody>
                  <a:tcPr/>
                </a:tc>
                <a:tc>
                  <a:txBody>
                    <a:bodyPr/>
                    <a:lstStyle/>
                    <a:p>
                      <a:pPr algn="ctr"/>
                      <a:r>
                        <a:rPr lang="en-US" sz="1600" b="0" dirty="0"/>
                        <a:t>7.4</a:t>
                      </a:r>
                    </a:p>
                  </a:txBody>
                  <a:tcPr/>
                </a:tc>
                <a:extLst>
                  <a:ext uri="{0D108BD9-81ED-4DB2-BD59-A6C34878D82A}">
                    <a16:rowId xmlns:a16="http://schemas.microsoft.com/office/drawing/2014/main" val="3621412230"/>
                  </a:ext>
                </a:extLst>
              </a:tr>
              <a:tr h="882124">
                <a:tc>
                  <a:txBody>
                    <a:bodyPr/>
                    <a:lstStyle/>
                    <a:p>
                      <a:r>
                        <a:rPr lang="en-US" sz="1600" b="0" dirty="0"/>
                        <a:t>2009</a:t>
                      </a:r>
                    </a:p>
                  </a:txBody>
                  <a:tcPr/>
                </a:tc>
                <a:tc>
                  <a:txBody>
                    <a:bodyPr/>
                    <a:lstStyle/>
                    <a:p>
                      <a:r>
                        <a:rPr lang="en-US" sz="1600" b="0" dirty="0"/>
                        <a:t>Added $15/night stipend for overnight EMS volunteers to respond with overnight per diem</a:t>
                      </a:r>
                    </a:p>
                  </a:txBody>
                  <a:tcPr/>
                </a:tc>
                <a:tc>
                  <a:txBody>
                    <a:bodyPr/>
                    <a:lstStyle/>
                    <a:p>
                      <a:pPr algn="ctr"/>
                      <a:r>
                        <a:rPr lang="en-US" sz="1600" b="0" dirty="0"/>
                        <a:t>3</a:t>
                      </a:r>
                    </a:p>
                  </a:txBody>
                  <a:tcPr/>
                </a:tc>
                <a:tc>
                  <a:txBody>
                    <a:bodyPr/>
                    <a:lstStyle/>
                    <a:p>
                      <a:pPr algn="ctr"/>
                      <a:r>
                        <a:rPr lang="en-US" sz="1600" b="0" dirty="0"/>
                        <a:t>4.4</a:t>
                      </a:r>
                    </a:p>
                  </a:txBody>
                  <a:tcPr/>
                </a:tc>
                <a:tc>
                  <a:txBody>
                    <a:bodyPr/>
                    <a:lstStyle/>
                    <a:p>
                      <a:pPr algn="ctr"/>
                      <a:r>
                        <a:rPr lang="en-US" sz="1600" b="0" dirty="0"/>
                        <a:t>7.4</a:t>
                      </a:r>
                    </a:p>
                  </a:txBody>
                  <a:tcPr/>
                </a:tc>
                <a:extLst>
                  <a:ext uri="{0D108BD9-81ED-4DB2-BD59-A6C34878D82A}">
                    <a16:rowId xmlns:a16="http://schemas.microsoft.com/office/drawing/2014/main" val="1247017290"/>
                  </a:ext>
                </a:extLst>
              </a:tr>
              <a:tr h="617486">
                <a:tc>
                  <a:txBody>
                    <a:bodyPr/>
                    <a:lstStyle/>
                    <a:p>
                      <a:r>
                        <a:rPr lang="en-US" sz="1600" b="0" dirty="0"/>
                        <a:t>2009</a:t>
                      </a:r>
                    </a:p>
                  </a:txBody>
                  <a:tcPr/>
                </a:tc>
                <a:tc>
                  <a:txBody>
                    <a:bodyPr/>
                    <a:lstStyle/>
                    <a:p>
                      <a:r>
                        <a:rPr lang="en-US" sz="1600" b="0" i="0" u="none" strike="noStrike" kern="1200" baseline="0" dirty="0">
                          <a:solidFill>
                            <a:schemeClr val="dk1"/>
                          </a:solidFill>
                          <a:latin typeface="+mn-lt"/>
                          <a:ea typeface="+mn-ea"/>
                          <a:cs typeface="+mn-cs"/>
                        </a:rPr>
                        <a:t>Added 4 SMCC Live-in Students at West Station</a:t>
                      </a:r>
                      <a:endParaRPr lang="en-US" sz="1600" b="0" dirty="0"/>
                    </a:p>
                  </a:txBody>
                  <a:tcPr/>
                </a:tc>
                <a:tc>
                  <a:txBody>
                    <a:bodyPr/>
                    <a:lstStyle/>
                    <a:p>
                      <a:pPr algn="ctr"/>
                      <a:r>
                        <a:rPr lang="en-US" sz="1600" b="0" dirty="0"/>
                        <a:t>3</a:t>
                      </a:r>
                    </a:p>
                  </a:txBody>
                  <a:tcPr/>
                </a:tc>
                <a:tc>
                  <a:txBody>
                    <a:bodyPr/>
                    <a:lstStyle/>
                    <a:p>
                      <a:pPr algn="ctr"/>
                      <a:r>
                        <a:rPr lang="en-US" sz="1600" b="0" dirty="0"/>
                        <a:t>4.4</a:t>
                      </a:r>
                    </a:p>
                  </a:txBody>
                  <a:tcPr/>
                </a:tc>
                <a:tc>
                  <a:txBody>
                    <a:bodyPr/>
                    <a:lstStyle/>
                    <a:p>
                      <a:pPr algn="ctr"/>
                      <a:r>
                        <a:rPr lang="en-US" sz="1600" b="0" dirty="0"/>
                        <a:t>7.4</a:t>
                      </a:r>
                    </a:p>
                  </a:txBody>
                  <a:tcPr/>
                </a:tc>
                <a:extLst>
                  <a:ext uri="{0D108BD9-81ED-4DB2-BD59-A6C34878D82A}">
                    <a16:rowId xmlns:a16="http://schemas.microsoft.com/office/drawing/2014/main" val="417916728"/>
                  </a:ext>
                </a:extLst>
              </a:tr>
            </a:tbl>
          </a:graphicData>
        </a:graphic>
      </p:graphicFrame>
    </p:spTree>
    <p:extLst>
      <p:ext uri="{BB962C8B-B14F-4D97-AF65-F5344CB8AC3E}">
        <p14:creationId xmlns:p14="http://schemas.microsoft.com/office/powerpoint/2010/main" val="357567403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9F0CE0-6675-41C9-AD96-637472CABA07}"/>
              </a:ext>
            </a:extLst>
          </p:cNvPr>
          <p:cNvSpPr>
            <a:spLocks noGrp="1"/>
          </p:cNvSpPr>
          <p:nvPr>
            <p:ph type="title"/>
          </p:nvPr>
        </p:nvSpPr>
        <p:spPr>
          <a:xfrm>
            <a:off x="457200" y="0"/>
            <a:ext cx="5791200" cy="609282"/>
          </a:xfrm>
        </p:spPr>
        <p:txBody>
          <a:bodyPr>
            <a:normAutofit/>
          </a:bodyPr>
          <a:lstStyle/>
          <a:p>
            <a:r>
              <a:rPr lang="en-US" sz="2400" dirty="0"/>
              <a:t>Staffing timeline</a:t>
            </a:r>
          </a:p>
        </p:txBody>
      </p:sp>
      <p:graphicFrame>
        <p:nvGraphicFramePr>
          <p:cNvPr id="5" name="Table 5">
            <a:extLst>
              <a:ext uri="{FF2B5EF4-FFF2-40B4-BE49-F238E27FC236}">
                <a16:creationId xmlns:a16="http://schemas.microsoft.com/office/drawing/2014/main" id="{0AD54816-2F13-448B-A161-E0E6349EC63F}"/>
              </a:ext>
            </a:extLst>
          </p:cNvPr>
          <p:cNvGraphicFramePr>
            <a:graphicFrameLocks noGrp="1"/>
          </p:cNvGraphicFramePr>
          <p:nvPr>
            <p:extLst>
              <p:ext uri="{D42A27DB-BD31-4B8C-83A1-F6EECF244321}">
                <p14:modId xmlns:p14="http://schemas.microsoft.com/office/powerpoint/2010/main" val="3947355451"/>
              </p:ext>
            </p:extLst>
          </p:nvPr>
        </p:nvGraphicFramePr>
        <p:xfrm>
          <a:off x="34159" y="609283"/>
          <a:ext cx="9034780" cy="6149494"/>
        </p:xfrm>
        <a:graphic>
          <a:graphicData uri="http://schemas.openxmlformats.org/drawingml/2006/table">
            <a:tbl>
              <a:tblPr firstRow="1" bandRow="1">
                <a:tableStyleId>{5C22544A-7EE6-4342-B048-85BDC9FD1C3A}</a:tableStyleId>
              </a:tblPr>
              <a:tblGrid>
                <a:gridCol w="900289">
                  <a:extLst>
                    <a:ext uri="{9D8B030D-6E8A-4147-A177-3AD203B41FA5}">
                      <a16:colId xmlns:a16="http://schemas.microsoft.com/office/drawing/2014/main" val="1637584772"/>
                    </a:ext>
                  </a:extLst>
                </a:gridCol>
                <a:gridCol w="5881511">
                  <a:extLst>
                    <a:ext uri="{9D8B030D-6E8A-4147-A177-3AD203B41FA5}">
                      <a16:colId xmlns:a16="http://schemas.microsoft.com/office/drawing/2014/main" val="2819292732"/>
                    </a:ext>
                  </a:extLst>
                </a:gridCol>
                <a:gridCol w="533400">
                  <a:extLst>
                    <a:ext uri="{9D8B030D-6E8A-4147-A177-3AD203B41FA5}">
                      <a16:colId xmlns:a16="http://schemas.microsoft.com/office/drawing/2014/main" val="3180728979"/>
                    </a:ext>
                  </a:extLst>
                </a:gridCol>
                <a:gridCol w="838200">
                  <a:extLst>
                    <a:ext uri="{9D8B030D-6E8A-4147-A177-3AD203B41FA5}">
                      <a16:colId xmlns:a16="http://schemas.microsoft.com/office/drawing/2014/main" val="49421495"/>
                    </a:ext>
                  </a:extLst>
                </a:gridCol>
                <a:gridCol w="881380">
                  <a:extLst>
                    <a:ext uri="{9D8B030D-6E8A-4147-A177-3AD203B41FA5}">
                      <a16:colId xmlns:a16="http://schemas.microsoft.com/office/drawing/2014/main" val="3263693878"/>
                    </a:ext>
                  </a:extLst>
                </a:gridCol>
              </a:tblGrid>
              <a:tr h="612071">
                <a:tc>
                  <a:txBody>
                    <a:bodyPr/>
                    <a:lstStyle/>
                    <a:p>
                      <a:pPr algn="ctr"/>
                      <a:r>
                        <a:rPr lang="en-US" dirty="0"/>
                        <a:t>Year</a:t>
                      </a:r>
                    </a:p>
                  </a:txBody>
                  <a:tcPr/>
                </a:tc>
                <a:tc>
                  <a:txBody>
                    <a:bodyPr/>
                    <a:lstStyle/>
                    <a:p>
                      <a:r>
                        <a:rPr lang="en-US" dirty="0"/>
                        <a:t>Event</a:t>
                      </a:r>
                    </a:p>
                  </a:txBody>
                  <a:tcPr/>
                </a:tc>
                <a:tc>
                  <a:txBody>
                    <a:bodyPr/>
                    <a:lstStyle/>
                    <a:p>
                      <a:pPr algn="ctr"/>
                      <a:r>
                        <a:rPr lang="en-US" dirty="0"/>
                        <a:t>TF</a:t>
                      </a:r>
                    </a:p>
                  </a:txBody>
                  <a:tcPr/>
                </a:tc>
                <a:tc>
                  <a:txBody>
                    <a:bodyPr/>
                    <a:lstStyle/>
                    <a:p>
                      <a:pPr algn="ctr"/>
                      <a:r>
                        <a:rPr lang="en-US" dirty="0"/>
                        <a:t>PT (FTE)</a:t>
                      </a:r>
                    </a:p>
                  </a:txBody>
                  <a:tcPr/>
                </a:tc>
                <a:tc>
                  <a:txBody>
                    <a:bodyPr/>
                    <a:lstStyle/>
                    <a:p>
                      <a:pPr algn="ctr"/>
                      <a:r>
                        <a:rPr lang="en-US" dirty="0"/>
                        <a:t>Total FTE</a:t>
                      </a:r>
                    </a:p>
                  </a:txBody>
                  <a:tcPr/>
                </a:tc>
                <a:extLst>
                  <a:ext uri="{0D108BD9-81ED-4DB2-BD59-A6C34878D82A}">
                    <a16:rowId xmlns:a16="http://schemas.microsoft.com/office/drawing/2014/main" val="495622206"/>
                  </a:ext>
                </a:extLst>
              </a:tr>
              <a:tr h="553778">
                <a:tc>
                  <a:txBody>
                    <a:bodyPr/>
                    <a:lstStyle/>
                    <a:p>
                      <a:r>
                        <a:rPr lang="en-US" sz="1600" b="0" dirty="0"/>
                        <a:t>2009</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dirty="0"/>
                        <a:t>1st in-house Firefighter Level I and II class held – Graduated 33 members</a:t>
                      </a:r>
                    </a:p>
                  </a:txBody>
                  <a:tcPr/>
                </a:tc>
                <a:tc>
                  <a:txBody>
                    <a:bodyPr/>
                    <a:lstStyle/>
                    <a:p>
                      <a:pPr algn="ctr"/>
                      <a:r>
                        <a:rPr lang="en-US" sz="1600" b="0" dirty="0"/>
                        <a:t>3</a:t>
                      </a:r>
                    </a:p>
                  </a:txBody>
                  <a:tcPr/>
                </a:tc>
                <a:tc>
                  <a:txBody>
                    <a:bodyPr/>
                    <a:lstStyle/>
                    <a:p>
                      <a:pPr algn="ctr"/>
                      <a:r>
                        <a:rPr lang="en-US" sz="1600" b="0" dirty="0"/>
                        <a:t>4.4</a:t>
                      </a:r>
                    </a:p>
                  </a:txBody>
                  <a:tcPr/>
                </a:tc>
                <a:tc>
                  <a:txBody>
                    <a:bodyPr/>
                    <a:lstStyle/>
                    <a:p>
                      <a:pPr algn="ctr"/>
                      <a:r>
                        <a:rPr lang="en-US" sz="1600" b="0" dirty="0"/>
                        <a:t>7.4</a:t>
                      </a:r>
                    </a:p>
                  </a:txBody>
                  <a:tcPr/>
                </a:tc>
                <a:extLst>
                  <a:ext uri="{0D108BD9-81ED-4DB2-BD59-A6C34878D82A}">
                    <a16:rowId xmlns:a16="http://schemas.microsoft.com/office/drawing/2014/main" val="2416125039"/>
                  </a:ext>
                </a:extLst>
              </a:tr>
              <a:tr h="840246">
                <a:tc>
                  <a:txBody>
                    <a:bodyPr/>
                    <a:lstStyle/>
                    <a:p>
                      <a:r>
                        <a:rPr lang="en-US" sz="1600" b="0" dirty="0"/>
                        <a:t>2010</a:t>
                      </a:r>
                    </a:p>
                  </a:txBody>
                  <a:tcPr/>
                </a:tc>
                <a:tc>
                  <a:txBody>
                    <a:bodyPr/>
                    <a:lstStyle/>
                    <a:p>
                      <a:r>
                        <a:rPr lang="en-US" sz="1600" b="0" dirty="0"/>
                        <a:t>Started allowing call EMS members to live outside Falmouth (24 hours of coverage at Central).</a:t>
                      </a:r>
                    </a:p>
                  </a:txBody>
                  <a:tcPr/>
                </a:tc>
                <a:tc>
                  <a:txBody>
                    <a:bodyPr/>
                    <a:lstStyle/>
                    <a:p>
                      <a:pPr algn="ctr"/>
                      <a:r>
                        <a:rPr lang="en-US" sz="1600" b="0" dirty="0"/>
                        <a:t>3</a:t>
                      </a:r>
                    </a:p>
                  </a:txBody>
                  <a:tcPr/>
                </a:tc>
                <a:tc>
                  <a:txBody>
                    <a:bodyPr/>
                    <a:lstStyle/>
                    <a:p>
                      <a:pPr algn="ctr"/>
                      <a:r>
                        <a:rPr lang="en-US" sz="1600" b="0" dirty="0"/>
                        <a:t>4.4</a:t>
                      </a:r>
                    </a:p>
                  </a:txBody>
                  <a:tcPr/>
                </a:tc>
                <a:tc>
                  <a:txBody>
                    <a:bodyPr/>
                    <a:lstStyle/>
                    <a:p>
                      <a:pPr algn="ctr"/>
                      <a:r>
                        <a:rPr lang="en-US" sz="1600" b="0" dirty="0"/>
                        <a:t>7.4</a:t>
                      </a:r>
                    </a:p>
                  </a:txBody>
                  <a:tcPr/>
                </a:tc>
                <a:extLst>
                  <a:ext uri="{0D108BD9-81ED-4DB2-BD59-A6C34878D82A}">
                    <a16:rowId xmlns:a16="http://schemas.microsoft.com/office/drawing/2014/main" val="1079426328"/>
                  </a:ext>
                </a:extLst>
              </a:tr>
              <a:tr h="553778">
                <a:tc>
                  <a:txBody>
                    <a:bodyPr/>
                    <a:lstStyle/>
                    <a:p>
                      <a:r>
                        <a:rPr lang="en-US" sz="1600" b="0" dirty="0"/>
                        <a:t>2010</a:t>
                      </a:r>
                    </a:p>
                  </a:txBody>
                  <a:tcPr/>
                </a:tc>
                <a:tc>
                  <a:txBody>
                    <a:bodyPr/>
                    <a:lstStyle/>
                    <a:p>
                      <a:r>
                        <a:rPr lang="en-US" sz="1600" b="0" dirty="0"/>
                        <a:t>1st in-house Fire Instructor I and II class held – Graduated 12 members</a:t>
                      </a:r>
                    </a:p>
                  </a:txBody>
                  <a:tcPr/>
                </a:tc>
                <a:tc>
                  <a:txBody>
                    <a:bodyPr/>
                    <a:lstStyle/>
                    <a:p>
                      <a:pPr algn="ctr"/>
                      <a:r>
                        <a:rPr lang="en-US" sz="1600" b="0" dirty="0"/>
                        <a:t>3</a:t>
                      </a:r>
                    </a:p>
                  </a:txBody>
                  <a:tcPr/>
                </a:tc>
                <a:tc>
                  <a:txBody>
                    <a:bodyPr/>
                    <a:lstStyle/>
                    <a:p>
                      <a:pPr algn="ctr"/>
                      <a:r>
                        <a:rPr lang="en-US" sz="1600" b="0" dirty="0"/>
                        <a:t>4.4</a:t>
                      </a:r>
                    </a:p>
                  </a:txBody>
                  <a:tcPr/>
                </a:tc>
                <a:tc>
                  <a:txBody>
                    <a:bodyPr/>
                    <a:lstStyle/>
                    <a:p>
                      <a:pPr algn="ctr"/>
                      <a:r>
                        <a:rPr lang="en-US" sz="1600" b="0" dirty="0"/>
                        <a:t>7.4</a:t>
                      </a:r>
                    </a:p>
                  </a:txBody>
                  <a:tcPr/>
                </a:tc>
                <a:extLst>
                  <a:ext uri="{0D108BD9-81ED-4DB2-BD59-A6C34878D82A}">
                    <a16:rowId xmlns:a16="http://schemas.microsoft.com/office/drawing/2014/main" val="2801165664"/>
                  </a:ext>
                </a:extLst>
              </a:tr>
              <a:tr h="553778">
                <a:tc>
                  <a:txBody>
                    <a:bodyPr/>
                    <a:lstStyle/>
                    <a:p>
                      <a:r>
                        <a:rPr lang="en-US" sz="1600" b="0" dirty="0"/>
                        <a:t>2010</a:t>
                      </a:r>
                    </a:p>
                  </a:txBody>
                  <a:tcPr/>
                </a:tc>
                <a:tc>
                  <a:txBody>
                    <a:bodyPr/>
                    <a:lstStyle/>
                    <a:p>
                      <a:r>
                        <a:rPr lang="en-US" sz="1600" b="0" dirty="0"/>
                        <a:t>Hired 3 PT EMA planners to work with senior housing, schools and daycares</a:t>
                      </a:r>
                    </a:p>
                  </a:txBody>
                  <a:tcPr/>
                </a:tc>
                <a:tc>
                  <a:txBody>
                    <a:bodyPr/>
                    <a:lstStyle/>
                    <a:p>
                      <a:pPr algn="ctr"/>
                      <a:r>
                        <a:rPr lang="en-US" sz="1600" b="0" dirty="0"/>
                        <a:t>3</a:t>
                      </a:r>
                    </a:p>
                  </a:txBody>
                  <a:tcPr/>
                </a:tc>
                <a:tc>
                  <a:txBody>
                    <a:bodyPr/>
                    <a:lstStyle/>
                    <a:p>
                      <a:pPr algn="ctr"/>
                      <a:r>
                        <a:rPr lang="en-US" sz="1600" b="0" dirty="0"/>
                        <a:t>5</a:t>
                      </a:r>
                    </a:p>
                  </a:txBody>
                  <a:tcPr/>
                </a:tc>
                <a:tc>
                  <a:txBody>
                    <a:bodyPr/>
                    <a:lstStyle/>
                    <a:p>
                      <a:pPr algn="ctr"/>
                      <a:r>
                        <a:rPr lang="en-US" sz="1600" b="0" dirty="0"/>
                        <a:t>8.0</a:t>
                      </a:r>
                    </a:p>
                  </a:txBody>
                  <a:tcPr/>
                </a:tc>
                <a:extLst>
                  <a:ext uri="{0D108BD9-81ED-4DB2-BD59-A6C34878D82A}">
                    <a16:rowId xmlns:a16="http://schemas.microsoft.com/office/drawing/2014/main" val="958774799"/>
                  </a:ext>
                </a:extLst>
              </a:tr>
              <a:tr h="588172">
                <a:tc>
                  <a:txBody>
                    <a:bodyPr/>
                    <a:lstStyle/>
                    <a:p>
                      <a:r>
                        <a:rPr lang="en-US" sz="1600" b="0" dirty="0"/>
                        <a:t>2010</a:t>
                      </a:r>
                    </a:p>
                  </a:txBody>
                  <a:tcPr/>
                </a:tc>
                <a:tc>
                  <a:txBody>
                    <a:bodyPr/>
                    <a:lstStyle/>
                    <a:p>
                      <a:r>
                        <a:rPr lang="en-US" sz="1600" b="0" dirty="0"/>
                        <a:t>Put 3rd Ambulance in service (did not trade older ambulance)</a:t>
                      </a:r>
                    </a:p>
                  </a:txBody>
                  <a:tcPr/>
                </a:tc>
                <a:tc>
                  <a:txBody>
                    <a:bodyPr/>
                    <a:lstStyle/>
                    <a:p>
                      <a:pPr algn="ctr"/>
                      <a:r>
                        <a:rPr lang="en-US" sz="1600" b="0" dirty="0"/>
                        <a:t>3</a:t>
                      </a:r>
                    </a:p>
                  </a:txBody>
                  <a:tcPr/>
                </a:tc>
                <a:tc>
                  <a:txBody>
                    <a:bodyPr/>
                    <a:lstStyle/>
                    <a:p>
                      <a:pPr algn="ctr"/>
                      <a:r>
                        <a:rPr lang="en-US" sz="1600" b="0" dirty="0"/>
                        <a:t>5</a:t>
                      </a:r>
                    </a:p>
                  </a:txBody>
                  <a:tcPr/>
                </a:tc>
                <a:tc>
                  <a:txBody>
                    <a:bodyPr/>
                    <a:lstStyle/>
                    <a:p>
                      <a:pPr algn="ctr"/>
                      <a:r>
                        <a:rPr lang="en-US" sz="1600" b="0" dirty="0"/>
                        <a:t>8.0</a:t>
                      </a:r>
                    </a:p>
                  </a:txBody>
                  <a:tcPr/>
                </a:tc>
                <a:extLst>
                  <a:ext uri="{0D108BD9-81ED-4DB2-BD59-A6C34878D82A}">
                    <a16:rowId xmlns:a16="http://schemas.microsoft.com/office/drawing/2014/main" val="4255350688"/>
                  </a:ext>
                </a:extLst>
              </a:tr>
              <a:tr h="553778">
                <a:tc>
                  <a:txBody>
                    <a:bodyPr/>
                    <a:lstStyle/>
                    <a:p>
                      <a:r>
                        <a:rPr lang="en-US" sz="1600" b="0" dirty="0"/>
                        <a:t>2011</a:t>
                      </a:r>
                    </a:p>
                  </a:txBody>
                  <a:tcPr/>
                </a:tc>
                <a:tc>
                  <a:txBody>
                    <a:bodyPr/>
                    <a:lstStyle/>
                    <a:p>
                      <a:r>
                        <a:rPr lang="en-US" sz="1600" b="0" dirty="0"/>
                        <a:t>1st in-house Fire Officer I and II class held – Graduated 24 members</a:t>
                      </a:r>
                    </a:p>
                  </a:txBody>
                  <a:tcPr/>
                </a:tc>
                <a:tc>
                  <a:txBody>
                    <a:bodyPr/>
                    <a:lstStyle/>
                    <a:p>
                      <a:pPr algn="ctr"/>
                      <a:r>
                        <a:rPr lang="en-US" sz="1600" b="0" dirty="0"/>
                        <a:t>3</a:t>
                      </a:r>
                    </a:p>
                  </a:txBody>
                  <a:tcPr/>
                </a:tc>
                <a:tc>
                  <a:txBody>
                    <a:bodyPr/>
                    <a:lstStyle/>
                    <a:p>
                      <a:pPr algn="ctr"/>
                      <a:r>
                        <a:rPr lang="en-US" sz="1600" b="0" dirty="0"/>
                        <a:t>5</a:t>
                      </a:r>
                    </a:p>
                  </a:txBody>
                  <a:tcPr/>
                </a:tc>
                <a:tc>
                  <a:txBody>
                    <a:bodyPr/>
                    <a:lstStyle/>
                    <a:p>
                      <a:pPr algn="ctr"/>
                      <a:r>
                        <a:rPr lang="en-US" sz="1600" b="0" dirty="0"/>
                        <a:t>8.0</a:t>
                      </a:r>
                    </a:p>
                  </a:txBody>
                  <a:tcPr/>
                </a:tc>
                <a:extLst>
                  <a:ext uri="{0D108BD9-81ED-4DB2-BD59-A6C34878D82A}">
                    <a16:rowId xmlns:a16="http://schemas.microsoft.com/office/drawing/2014/main" val="2669882639"/>
                  </a:ext>
                </a:extLst>
              </a:tr>
              <a:tr h="588172">
                <a:tc>
                  <a:txBody>
                    <a:bodyPr/>
                    <a:lstStyle/>
                    <a:p>
                      <a:r>
                        <a:rPr lang="en-US" sz="1600" b="0" dirty="0"/>
                        <a:t>2013</a:t>
                      </a:r>
                    </a:p>
                  </a:txBody>
                  <a:tcPr/>
                </a:tc>
                <a:tc>
                  <a:txBody>
                    <a:bodyPr/>
                    <a:lstStyle/>
                    <a:p>
                      <a:r>
                        <a:rPr lang="en-US" sz="1600" b="0" dirty="0"/>
                        <a:t>Increased overnight volunteer EMS stipend to $30/night</a:t>
                      </a:r>
                    </a:p>
                  </a:txBody>
                  <a:tcPr/>
                </a:tc>
                <a:tc>
                  <a:txBody>
                    <a:bodyPr/>
                    <a:lstStyle/>
                    <a:p>
                      <a:pPr algn="ctr"/>
                      <a:r>
                        <a:rPr lang="en-US" sz="1600" b="0" dirty="0"/>
                        <a:t>3</a:t>
                      </a:r>
                    </a:p>
                  </a:txBody>
                  <a:tcPr/>
                </a:tc>
                <a:tc>
                  <a:txBody>
                    <a:bodyPr/>
                    <a:lstStyle/>
                    <a:p>
                      <a:pPr algn="ctr"/>
                      <a:r>
                        <a:rPr lang="en-US" sz="1600" b="0" dirty="0"/>
                        <a:t>5</a:t>
                      </a:r>
                    </a:p>
                  </a:txBody>
                  <a:tcPr/>
                </a:tc>
                <a:tc>
                  <a:txBody>
                    <a:bodyPr/>
                    <a:lstStyle/>
                    <a:p>
                      <a:pPr algn="ctr"/>
                      <a:r>
                        <a:rPr lang="en-US" sz="1600" b="0" dirty="0"/>
                        <a:t>8.0</a:t>
                      </a:r>
                    </a:p>
                  </a:txBody>
                  <a:tcPr/>
                </a:tc>
                <a:extLst>
                  <a:ext uri="{0D108BD9-81ED-4DB2-BD59-A6C34878D82A}">
                    <a16:rowId xmlns:a16="http://schemas.microsoft.com/office/drawing/2014/main" val="961819867"/>
                  </a:ext>
                </a:extLst>
              </a:tr>
              <a:tr h="588172">
                <a:tc>
                  <a:txBody>
                    <a:bodyPr/>
                    <a:lstStyle/>
                    <a:p>
                      <a:r>
                        <a:rPr lang="en-US" sz="1600" b="0" dirty="0"/>
                        <a:t>2014</a:t>
                      </a:r>
                    </a:p>
                  </a:txBody>
                  <a:tcPr/>
                </a:tc>
                <a:tc>
                  <a:txBody>
                    <a:bodyPr/>
                    <a:lstStyle/>
                    <a:p>
                      <a:r>
                        <a:rPr lang="en-US" sz="1600" b="0" dirty="0"/>
                        <a:t>Added daytime PT FF/EMT per diem position from 7 am to 7 pm</a:t>
                      </a:r>
                    </a:p>
                  </a:txBody>
                  <a:tcPr/>
                </a:tc>
                <a:tc>
                  <a:txBody>
                    <a:bodyPr/>
                    <a:lstStyle/>
                    <a:p>
                      <a:pPr algn="ctr"/>
                      <a:r>
                        <a:rPr lang="en-US" sz="1600" b="0" dirty="0"/>
                        <a:t>3</a:t>
                      </a:r>
                    </a:p>
                  </a:txBody>
                  <a:tcPr/>
                </a:tc>
                <a:tc>
                  <a:txBody>
                    <a:bodyPr/>
                    <a:lstStyle/>
                    <a:p>
                      <a:pPr algn="ctr"/>
                      <a:r>
                        <a:rPr lang="en-US" sz="1600" b="0" dirty="0"/>
                        <a:t>7.2</a:t>
                      </a:r>
                    </a:p>
                  </a:txBody>
                  <a:tcPr/>
                </a:tc>
                <a:tc>
                  <a:txBody>
                    <a:bodyPr/>
                    <a:lstStyle/>
                    <a:p>
                      <a:pPr algn="ctr"/>
                      <a:r>
                        <a:rPr lang="en-US" sz="1600" b="0" dirty="0"/>
                        <a:t>10.2</a:t>
                      </a:r>
                    </a:p>
                  </a:txBody>
                  <a:tcPr/>
                </a:tc>
                <a:extLst>
                  <a:ext uri="{0D108BD9-81ED-4DB2-BD59-A6C34878D82A}">
                    <a16:rowId xmlns:a16="http://schemas.microsoft.com/office/drawing/2014/main" val="3621412230"/>
                  </a:ext>
                </a:extLst>
              </a:tr>
              <a:tr h="588172">
                <a:tc>
                  <a:txBody>
                    <a:bodyPr/>
                    <a:lstStyle/>
                    <a:p>
                      <a:r>
                        <a:rPr lang="en-US" sz="1600" b="0" dirty="0"/>
                        <a:t>2014</a:t>
                      </a:r>
                    </a:p>
                  </a:txBody>
                  <a:tcPr/>
                </a:tc>
                <a:tc>
                  <a:txBody>
                    <a:bodyPr/>
                    <a:lstStyle/>
                    <a:p>
                      <a:r>
                        <a:rPr lang="en-US" sz="1600" b="0" dirty="0"/>
                        <a:t>Added 2 SMCC Live-in Students at Foreside Station</a:t>
                      </a:r>
                    </a:p>
                  </a:txBody>
                  <a:tcPr/>
                </a:tc>
                <a:tc>
                  <a:txBody>
                    <a:bodyPr/>
                    <a:lstStyle/>
                    <a:p>
                      <a:pPr algn="ctr"/>
                      <a:r>
                        <a:rPr lang="en-US" sz="1600" b="0" dirty="0"/>
                        <a:t>3</a:t>
                      </a:r>
                    </a:p>
                  </a:txBody>
                  <a:tcPr/>
                </a:tc>
                <a:tc>
                  <a:txBody>
                    <a:bodyPr/>
                    <a:lstStyle/>
                    <a:p>
                      <a:pPr algn="ctr"/>
                      <a:r>
                        <a:rPr lang="en-US" sz="1600" b="0" dirty="0"/>
                        <a:t>7.2</a:t>
                      </a:r>
                    </a:p>
                  </a:txBody>
                  <a:tcPr/>
                </a:tc>
                <a:tc>
                  <a:txBody>
                    <a:bodyPr/>
                    <a:lstStyle/>
                    <a:p>
                      <a:pPr algn="ctr"/>
                      <a:r>
                        <a:rPr lang="en-US" sz="1600" b="0" dirty="0"/>
                        <a:t>10.2</a:t>
                      </a:r>
                    </a:p>
                  </a:txBody>
                  <a:tcPr/>
                </a:tc>
                <a:extLst>
                  <a:ext uri="{0D108BD9-81ED-4DB2-BD59-A6C34878D82A}">
                    <a16:rowId xmlns:a16="http://schemas.microsoft.com/office/drawing/2014/main" val="1247017290"/>
                  </a:ext>
                </a:extLst>
              </a:tr>
            </a:tbl>
          </a:graphicData>
        </a:graphic>
      </p:graphicFrame>
    </p:spTree>
    <p:extLst>
      <p:ext uri="{BB962C8B-B14F-4D97-AF65-F5344CB8AC3E}">
        <p14:creationId xmlns:p14="http://schemas.microsoft.com/office/powerpoint/2010/main" val="166768498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9F0CE0-6675-41C9-AD96-637472CABA07}"/>
              </a:ext>
            </a:extLst>
          </p:cNvPr>
          <p:cNvSpPr>
            <a:spLocks noGrp="1"/>
          </p:cNvSpPr>
          <p:nvPr>
            <p:ph type="title"/>
          </p:nvPr>
        </p:nvSpPr>
        <p:spPr>
          <a:xfrm>
            <a:off x="457200" y="152718"/>
            <a:ext cx="5791200" cy="609282"/>
          </a:xfrm>
        </p:spPr>
        <p:txBody>
          <a:bodyPr>
            <a:normAutofit/>
          </a:bodyPr>
          <a:lstStyle/>
          <a:p>
            <a:r>
              <a:rPr lang="en-US" sz="2400" dirty="0"/>
              <a:t>Staffing timeline</a:t>
            </a:r>
          </a:p>
        </p:txBody>
      </p:sp>
      <p:graphicFrame>
        <p:nvGraphicFramePr>
          <p:cNvPr id="5" name="Table 5">
            <a:extLst>
              <a:ext uri="{FF2B5EF4-FFF2-40B4-BE49-F238E27FC236}">
                <a16:creationId xmlns:a16="http://schemas.microsoft.com/office/drawing/2014/main" id="{0AD54816-2F13-448B-A161-E0E6349EC63F}"/>
              </a:ext>
            </a:extLst>
          </p:cNvPr>
          <p:cNvGraphicFramePr>
            <a:graphicFrameLocks noGrp="1"/>
          </p:cNvGraphicFramePr>
          <p:nvPr>
            <p:extLst>
              <p:ext uri="{D42A27DB-BD31-4B8C-83A1-F6EECF244321}">
                <p14:modId xmlns:p14="http://schemas.microsoft.com/office/powerpoint/2010/main" val="1567815644"/>
              </p:ext>
            </p:extLst>
          </p:nvPr>
        </p:nvGraphicFramePr>
        <p:xfrm>
          <a:off x="304800" y="914400"/>
          <a:ext cx="8534399" cy="5041892"/>
        </p:xfrm>
        <a:graphic>
          <a:graphicData uri="http://schemas.openxmlformats.org/drawingml/2006/table">
            <a:tbl>
              <a:tblPr firstRow="1" bandRow="1">
                <a:tableStyleId>{5C22544A-7EE6-4342-B048-85BDC9FD1C3A}</a:tableStyleId>
              </a:tblPr>
              <a:tblGrid>
                <a:gridCol w="869244">
                  <a:extLst>
                    <a:ext uri="{9D8B030D-6E8A-4147-A177-3AD203B41FA5}">
                      <a16:colId xmlns:a16="http://schemas.microsoft.com/office/drawing/2014/main" val="1637584772"/>
                    </a:ext>
                  </a:extLst>
                </a:gridCol>
                <a:gridCol w="5147547">
                  <a:extLst>
                    <a:ext uri="{9D8B030D-6E8A-4147-A177-3AD203B41FA5}">
                      <a16:colId xmlns:a16="http://schemas.microsoft.com/office/drawing/2014/main" val="2819292732"/>
                    </a:ext>
                  </a:extLst>
                </a:gridCol>
                <a:gridCol w="869898">
                  <a:extLst>
                    <a:ext uri="{9D8B030D-6E8A-4147-A177-3AD203B41FA5}">
                      <a16:colId xmlns:a16="http://schemas.microsoft.com/office/drawing/2014/main" val="3180728979"/>
                    </a:ext>
                  </a:extLst>
                </a:gridCol>
                <a:gridCol w="778466">
                  <a:extLst>
                    <a:ext uri="{9D8B030D-6E8A-4147-A177-3AD203B41FA5}">
                      <a16:colId xmlns:a16="http://schemas.microsoft.com/office/drawing/2014/main" val="49421495"/>
                    </a:ext>
                  </a:extLst>
                </a:gridCol>
                <a:gridCol w="869244">
                  <a:extLst>
                    <a:ext uri="{9D8B030D-6E8A-4147-A177-3AD203B41FA5}">
                      <a16:colId xmlns:a16="http://schemas.microsoft.com/office/drawing/2014/main" val="3263693878"/>
                    </a:ext>
                  </a:extLst>
                </a:gridCol>
              </a:tblGrid>
              <a:tr h="615895">
                <a:tc>
                  <a:txBody>
                    <a:bodyPr/>
                    <a:lstStyle/>
                    <a:p>
                      <a:pPr algn="ctr"/>
                      <a:r>
                        <a:rPr lang="en-US" dirty="0"/>
                        <a:t>Year</a:t>
                      </a:r>
                    </a:p>
                  </a:txBody>
                  <a:tcPr/>
                </a:tc>
                <a:tc>
                  <a:txBody>
                    <a:bodyPr/>
                    <a:lstStyle/>
                    <a:p>
                      <a:r>
                        <a:rPr lang="en-US" dirty="0"/>
                        <a:t>Event</a:t>
                      </a:r>
                    </a:p>
                  </a:txBody>
                  <a:tcPr/>
                </a:tc>
                <a:tc>
                  <a:txBody>
                    <a:bodyPr/>
                    <a:lstStyle/>
                    <a:p>
                      <a:pPr algn="ctr"/>
                      <a:r>
                        <a:rPr lang="en-US" dirty="0"/>
                        <a:t>FT</a:t>
                      </a:r>
                    </a:p>
                  </a:txBody>
                  <a:tcPr/>
                </a:tc>
                <a:tc>
                  <a:txBody>
                    <a:bodyPr/>
                    <a:lstStyle/>
                    <a:p>
                      <a:pPr algn="ctr"/>
                      <a:r>
                        <a:rPr lang="en-US" dirty="0"/>
                        <a:t>PT (FTE)</a:t>
                      </a:r>
                    </a:p>
                  </a:txBody>
                  <a:tcPr/>
                </a:tc>
                <a:tc>
                  <a:txBody>
                    <a:bodyPr/>
                    <a:lstStyle/>
                    <a:p>
                      <a:pPr algn="ctr"/>
                      <a:r>
                        <a:rPr lang="en-US" dirty="0"/>
                        <a:t>Total FTE</a:t>
                      </a:r>
                    </a:p>
                  </a:txBody>
                  <a:tcPr/>
                </a:tc>
                <a:extLst>
                  <a:ext uri="{0D108BD9-81ED-4DB2-BD59-A6C34878D82A}">
                    <a16:rowId xmlns:a16="http://schemas.microsoft.com/office/drawing/2014/main" val="495622206"/>
                  </a:ext>
                </a:extLst>
              </a:tr>
              <a:tr h="388246">
                <a:tc>
                  <a:txBody>
                    <a:bodyPr/>
                    <a:lstStyle/>
                    <a:p>
                      <a:r>
                        <a:rPr lang="en-US" sz="1600" b="0" dirty="0"/>
                        <a:t>2015</a:t>
                      </a:r>
                    </a:p>
                  </a:txBody>
                  <a:tcPr/>
                </a:tc>
                <a:tc>
                  <a:txBody>
                    <a:bodyPr/>
                    <a:lstStyle/>
                    <a:p>
                      <a:r>
                        <a:rPr lang="en-US" sz="1600" b="0" i="0" u="none" strike="noStrike" kern="1200" baseline="0" dirty="0">
                          <a:solidFill>
                            <a:schemeClr val="dk1"/>
                          </a:solidFill>
                          <a:latin typeface="+mn-lt"/>
                          <a:ea typeface="+mn-ea"/>
                          <a:cs typeface="+mn-cs"/>
                        </a:rPr>
                        <a:t>Added nighttime PT FF/EMT per diem position. From 7 pm to 7 am. </a:t>
                      </a:r>
                      <a:endParaRPr lang="en-US" sz="1600" b="0" dirty="0"/>
                    </a:p>
                  </a:txBody>
                  <a:tcPr/>
                </a:tc>
                <a:tc>
                  <a:txBody>
                    <a:bodyPr/>
                    <a:lstStyle/>
                    <a:p>
                      <a:pPr algn="ctr"/>
                      <a:r>
                        <a:rPr lang="en-US" sz="1600" b="0" dirty="0"/>
                        <a:t>3</a:t>
                      </a:r>
                    </a:p>
                  </a:txBody>
                  <a:tcPr/>
                </a:tc>
                <a:tc>
                  <a:txBody>
                    <a:bodyPr/>
                    <a:lstStyle/>
                    <a:p>
                      <a:pPr algn="ctr"/>
                      <a:r>
                        <a:rPr lang="en-US" sz="1600" b="0" dirty="0"/>
                        <a:t>9.4</a:t>
                      </a:r>
                    </a:p>
                  </a:txBody>
                  <a:tcPr/>
                </a:tc>
                <a:tc>
                  <a:txBody>
                    <a:bodyPr/>
                    <a:lstStyle/>
                    <a:p>
                      <a:pPr algn="ctr"/>
                      <a:r>
                        <a:rPr lang="en-US" sz="1600" b="0" dirty="0"/>
                        <a:t>12.4</a:t>
                      </a:r>
                    </a:p>
                  </a:txBody>
                  <a:tcPr/>
                </a:tc>
                <a:extLst>
                  <a:ext uri="{0D108BD9-81ED-4DB2-BD59-A6C34878D82A}">
                    <a16:rowId xmlns:a16="http://schemas.microsoft.com/office/drawing/2014/main" val="1079426328"/>
                  </a:ext>
                </a:extLst>
              </a:tr>
              <a:tr h="358622">
                <a:tc>
                  <a:txBody>
                    <a:bodyPr/>
                    <a:lstStyle/>
                    <a:p>
                      <a:r>
                        <a:rPr lang="en-US" sz="1600" b="0" dirty="0"/>
                        <a:t>2015</a:t>
                      </a:r>
                    </a:p>
                  </a:txBody>
                  <a:tcPr/>
                </a:tc>
                <a:tc>
                  <a:txBody>
                    <a:bodyPr/>
                    <a:lstStyle/>
                    <a:p>
                      <a:r>
                        <a:rPr lang="en-US" sz="1600" b="0" dirty="0"/>
                        <a:t>Added FT Assistant Fire Chief position</a:t>
                      </a:r>
                    </a:p>
                  </a:txBody>
                  <a:tcPr/>
                </a:tc>
                <a:tc>
                  <a:txBody>
                    <a:bodyPr/>
                    <a:lstStyle/>
                    <a:p>
                      <a:pPr algn="ctr"/>
                      <a:r>
                        <a:rPr lang="en-US" sz="1600" b="0" dirty="0"/>
                        <a:t>4</a:t>
                      </a:r>
                    </a:p>
                  </a:txBody>
                  <a:tcPr/>
                </a:tc>
                <a:tc>
                  <a:txBody>
                    <a:bodyPr/>
                    <a:lstStyle/>
                    <a:p>
                      <a:pPr algn="ctr"/>
                      <a:r>
                        <a:rPr lang="en-US" sz="1600" b="0" dirty="0"/>
                        <a:t>9.4</a:t>
                      </a:r>
                    </a:p>
                  </a:txBody>
                  <a:tcPr/>
                </a:tc>
                <a:tc>
                  <a:txBody>
                    <a:bodyPr/>
                    <a:lstStyle/>
                    <a:p>
                      <a:pPr algn="ctr"/>
                      <a:r>
                        <a:rPr lang="en-US" sz="1600" b="0" dirty="0"/>
                        <a:t>13.4</a:t>
                      </a:r>
                    </a:p>
                  </a:txBody>
                  <a:tcPr/>
                </a:tc>
                <a:extLst>
                  <a:ext uri="{0D108BD9-81ED-4DB2-BD59-A6C34878D82A}">
                    <a16:rowId xmlns:a16="http://schemas.microsoft.com/office/drawing/2014/main" val="2801165664"/>
                  </a:ext>
                </a:extLst>
              </a:tr>
              <a:tr h="358622">
                <a:tc>
                  <a:txBody>
                    <a:bodyPr/>
                    <a:lstStyle/>
                    <a:p>
                      <a:r>
                        <a:rPr lang="en-US" sz="1600" b="0" dirty="0"/>
                        <a:t>2016</a:t>
                      </a:r>
                    </a:p>
                  </a:txBody>
                  <a:tcPr/>
                </a:tc>
                <a:tc>
                  <a:txBody>
                    <a:bodyPr/>
                    <a:lstStyle/>
                    <a:p>
                      <a:r>
                        <a:rPr lang="en-US" sz="1600" b="0" dirty="0"/>
                        <a:t>Overnight stipends added to pay weekend duty officers ($50/night)</a:t>
                      </a:r>
                    </a:p>
                  </a:txBody>
                  <a:tcPr/>
                </a:tc>
                <a:tc>
                  <a:txBody>
                    <a:bodyPr/>
                    <a:lstStyle/>
                    <a:p>
                      <a:pPr algn="ctr"/>
                      <a:r>
                        <a:rPr lang="en-US" sz="1600" b="0" dirty="0"/>
                        <a:t>4</a:t>
                      </a:r>
                    </a:p>
                  </a:txBody>
                  <a:tcPr/>
                </a:tc>
                <a:tc>
                  <a:txBody>
                    <a:bodyPr/>
                    <a:lstStyle/>
                    <a:p>
                      <a:pPr algn="ctr"/>
                      <a:r>
                        <a:rPr lang="en-US" sz="1600" b="0" dirty="0"/>
                        <a:t>9.4</a:t>
                      </a:r>
                    </a:p>
                  </a:txBody>
                  <a:tcPr/>
                </a:tc>
                <a:tc>
                  <a:txBody>
                    <a:bodyPr/>
                    <a:lstStyle/>
                    <a:p>
                      <a:pPr algn="ctr"/>
                      <a:r>
                        <a:rPr lang="en-US" sz="1600" b="0" dirty="0"/>
                        <a:t>13.4</a:t>
                      </a:r>
                    </a:p>
                  </a:txBody>
                  <a:tcPr/>
                </a:tc>
                <a:extLst>
                  <a:ext uri="{0D108BD9-81ED-4DB2-BD59-A6C34878D82A}">
                    <a16:rowId xmlns:a16="http://schemas.microsoft.com/office/drawing/2014/main" val="958774799"/>
                  </a:ext>
                </a:extLst>
              </a:tr>
              <a:tr h="358622">
                <a:tc>
                  <a:txBody>
                    <a:bodyPr/>
                    <a:lstStyle/>
                    <a:p>
                      <a:r>
                        <a:rPr lang="en-US" sz="1600" b="0" dirty="0"/>
                        <a:t>2017</a:t>
                      </a:r>
                    </a:p>
                  </a:txBody>
                  <a:tcPr/>
                </a:tc>
                <a:tc>
                  <a:txBody>
                    <a:bodyPr/>
                    <a:lstStyle/>
                    <a:p>
                      <a:r>
                        <a:rPr lang="en-US" sz="1600" b="0" dirty="0"/>
                        <a:t>Held membership drive during home football game (repeated in 2018 &amp; 2019)</a:t>
                      </a:r>
                    </a:p>
                  </a:txBody>
                  <a:tcPr/>
                </a:tc>
                <a:tc>
                  <a:txBody>
                    <a:bodyPr/>
                    <a:lstStyle/>
                    <a:p>
                      <a:pPr algn="ctr"/>
                      <a:r>
                        <a:rPr lang="en-US" sz="1600" b="0" dirty="0"/>
                        <a:t>4</a:t>
                      </a:r>
                    </a:p>
                  </a:txBody>
                  <a:tcPr/>
                </a:tc>
                <a:tc>
                  <a:txBody>
                    <a:bodyPr/>
                    <a:lstStyle/>
                    <a:p>
                      <a:pPr algn="ctr"/>
                      <a:r>
                        <a:rPr lang="en-US" sz="1600" b="0" dirty="0"/>
                        <a:t>9.4</a:t>
                      </a:r>
                    </a:p>
                  </a:txBody>
                  <a:tcPr/>
                </a:tc>
                <a:tc>
                  <a:txBody>
                    <a:bodyPr/>
                    <a:lstStyle/>
                    <a:p>
                      <a:pPr algn="ctr"/>
                      <a:r>
                        <a:rPr lang="en-US" sz="1600" b="0" dirty="0"/>
                        <a:t>13.4</a:t>
                      </a:r>
                    </a:p>
                  </a:txBody>
                  <a:tcPr/>
                </a:tc>
                <a:extLst>
                  <a:ext uri="{0D108BD9-81ED-4DB2-BD59-A6C34878D82A}">
                    <a16:rowId xmlns:a16="http://schemas.microsoft.com/office/drawing/2014/main" val="4255350688"/>
                  </a:ext>
                </a:extLst>
              </a:tr>
              <a:tr h="573795">
                <a:tc>
                  <a:txBody>
                    <a:bodyPr/>
                    <a:lstStyle/>
                    <a:p>
                      <a:r>
                        <a:rPr lang="en-US" sz="1600" b="0" dirty="0"/>
                        <a:t>2017</a:t>
                      </a:r>
                    </a:p>
                  </a:txBody>
                  <a:tcPr/>
                </a:tc>
                <a:tc>
                  <a:txBody>
                    <a:bodyPr/>
                    <a:lstStyle/>
                    <a:p>
                      <a:r>
                        <a:rPr lang="en-US" sz="1600" b="0" i="0" u="none" strike="noStrike" kern="1200" baseline="0" dirty="0">
                          <a:solidFill>
                            <a:schemeClr val="dk1"/>
                          </a:solidFill>
                          <a:latin typeface="+mn-lt"/>
                          <a:ea typeface="+mn-ea"/>
                          <a:cs typeface="+mn-cs"/>
                        </a:rPr>
                        <a:t>Added 2 PT per diem FF/EMS on Weekends and Holiday days from 8 am to 4 pm to cross-staff A3/E2</a:t>
                      </a:r>
                      <a:endParaRPr lang="en-US" sz="1600" b="0" dirty="0"/>
                    </a:p>
                  </a:txBody>
                  <a:tcPr/>
                </a:tc>
                <a:tc>
                  <a:txBody>
                    <a:bodyPr/>
                    <a:lstStyle/>
                    <a:p>
                      <a:pPr algn="ctr"/>
                      <a:r>
                        <a:rPr lang="en-US" sz="1600" b="0" dirty="0"/>
                        <a:t>4</a:t>
                      </a:r>
                    </a:p>
                  </a:txBody>
                  <a:tcPr/>
                </a:tc>
                <a:tc>
                  <a:txBody>
                    <a:bodyPr/>
                    <a:lstStyle/>
                    <a:p>
                      <a:pPr algn="ctr"/>
                      <a:r>
                        <a:rPr lang="en-US" sz="1600" b="0" dirty="0"/>
                        <a:t>10.3</a:t>
                      </a:r>
                    </a:p>
                  </a:txBody>
                  <a:tcPr/>
                </a:tc>
                <a:tc>
                  <a:txBody>
                    <a:bodyPr/>
                    <a:lstStyle/>
                    <a:p>
                      <a:pPr algn="ctr"/>
                      <a:r>
                        <a:rPr lang="en-US" sz="1600" b="0" dirty="0"/>
                        <a:t>14.3</a:t>
                      </a:r>
                    </a:p>
                  </a:txBody>
                  <a:tcPr/>
                </a:tc>
                <a:extLst>
                  <a:ext uri="{0D108BD9-81ED-4DB2-BD59-A6C34878D82A}">
                    <a16:rowId xmlns:a16="http://schemas.microsoft.com/office/drawing/2014/main" val="2669882639"/>
                  </a:ext>
                </a:extLst>
              </a:tr>
              <a:tr h="573795">
                <a:tc>
                  <a:txBody>
                    <a:bodyPr/>
                    <a:lstStyle/>
                    <a:p>
                      <a:r>
                        <a:rPr lang="en-US" sz="1600" b="0" dirty="0"/>
                        <a:t>2017</a:t>
                      </a:r>
                    </a:p>
                  </a:txBody>
                  <a:tcPr/>
                </a:tc>
                <a:tc>
                  <a:txBody>
                    <a:bodyPr/>
                    <a:lstStyle/>
                    <a:p>
                      <a:r>
                        <a:rPr lang="en-US" sz="1600" b="0" i="0" u="none" strike="noStrike" kern="1200" baseline="0" dirty="0">
                          <a:solidFill>
                            <a:schemeClr val="dk1"/>
                          </a:solidFill>
                          <a:latin typeface="+mn-lt"/>
                          <a:ea typeface="+mn-ea"/>
                          <a:cs typeface="+mn-cs"/>
                        </a:rPr>
                        <a:t>Started doing Pre-plans in the community</a:t>
                      </a:r>
                      <a:endParaRPr lang="en-US" sz="1600" b="0" dirty="0"/>
                    </a:p>
                  </a:txBody>
                  <a:tcPr/>
                </a:tc>
                <a:tc>
                  <a:txBody>
                    <a:bodyPr/>
                    <a:lstStyle/>
                    <a:p>
                      <a:pPr algn="ctr"/>
                      <a:r>
                        <a:rPr lang="en-US" sz="1600" b="0" dirty="0"/>
                        <a:t>4</a:t>
                      </a:r>
                    </a:p>
                  </a:txBody>
                  <a:tcPr/>
                </a:tc>
                <a:tc>
                  <a:txBody>
                    <a:bodyPr/>
                    <a:lstStyle/>
                    <a:p>
                      <a:pPr algn="ctr"/>
                      <a:r>
                        <a:rPr lang="en-US" sz="1600" b="0" dirty="0"/>
                        <a:t>10.3</a:t>
                      </a:r>
                    </a:p>
                  </a:txBody>
                  <a:tcPr/>
                </a:tc>
                <a:tc>
                  <a:txBody>
                    <a:bodyPr/>
                    <a:lstStyle/>
                    <a:p>
                      <a:pPr algn="ctr"/>
                      <a:r>
                        <a:rPr lang="en-US" sz="1600" b="0" dirty="0"/>
                        <a:t>14.3</a:t>
                      </a:r>
                    </a:p>
                  </a:txBody>
                  <a:tcPr/>
                </a:tc>
                <a:extLst>
                  <a:ext uri="{0D108BD9-81ED-4DB2-BD59-A6C34878D82A}">
                    <a16:rowId xmlns:a16="http://schemas.microsoft.com/office/drawing/2014/main" val="961819867"/>
                  </a:ext>
                </a:extLst>
              </a:tr>
              <a:tr h="573795">
                <a:tc>
                  <a:txBody>
                    <a:bodyPr/>
                    <a:lstStyle/>
                    <a:p>
                      <a:r>
                        <a:rPr lang="en-US" sz="1600" b="0" dirty="0"/>
                        <a:t>2017</a:t>
                      </a:r>
                    </a:p>
                  </a:txBody>
                  <a:tcPr/>
                </a:tc>
                <a:tc>
                  <a:txBody>
                    <a:bodyPr/>
                    <a:lstStyle/>
                    <a:p>
                      <a:r>
                        <a:rPr lang="en-US" sz="1600" b="0" i="0" u="none" strike="noStrike" kern="1200" baseline="0" dirty="0">
                          <a:solidFill>
                            <a:schemeClr val="dk1"/>
                          </a:solidFill>
                          <a:latin typeface="+mn-lt"/>
                          <a:ea typeface="+mn-ea"/>
                          <a:cs typeface="+mn-cs"/>
                        </a:rPr>
                        <a:t>Hosted Basic Fire Officer Class – Graduated 16 students (9 Falmouth Fire Officers)</a:t>
                      </a:r>
                      <a:endParaRPr lang="en-US" sz="1600" b="0" dirty="0"/>
                    </a:p>
                  </a:txBody>
                  <a:tcPr/>
                </a:tc>
                <a:tc>
                  <a:txBody>
                    <a:bodyPr/>
                    <a:lstStyle/>
                    <a:p>
                      <a:pPr algn="ctr"/>
                      <a:r>
                        <a:rPr lang="en-US" sz="1600" b="0" dirty="0"/>
                        <a:t>4</a:t>
                      </a:r>
                    </a:p>
                  </a:txBody>
                  <a:tcPr/>
                </a:tc>
                <a:tc>
                  <a:txBody>
                    <a:bodyPr/>
                    <a:lstStyle/>
                    <a:p>
                      <a:pPr algn="ctr"/>
                      <a:r>
                        <a:rPr lang="en-US" sz="1600" b="0" dirty="0"/>
                        <a:t>10.3</a:t>
                      </a:r>
                    </a:p>
                  </a:txBody>
                  <a:tcPr/>
                </a:tc>
                <a:tc>
                  <a:txBody>
                    <a:bodyPr/>
                    <a:lstStyle/>
                    <a:p>
                      <a:pPr algn="ctr"/>
                      <a:r>
                        <a:rPr lang="en-US" sz="1600" b="0" dirty="0"/>
                        <a:t>14.3</a:t>
                      </a:r>
                    </a:p>
                  </a:txBody>
                  <a:tcPr/>
                </a:tc>
                <a:extLst>
                  <a:ext uri="{0D108BD9-81ED-4DB2-BD59-A6C34878D82A}">
                    <a16:rowId xmlns:a16="http://schemas.microsoft.com/office/drawing/2014/main" val="3621412230"/>
                  </a:ext>
                </a:extLst>
              </a:tr>
              <a:tr h="573795">
                <a:tc>
                  <a:txBody>
                    <a:bodyPr/>
                    <a:lstStyle/>
                    <a:p>
                      <a:r>
                        <a:rPr lang="en-US" sz="1600" b="0" dirty="0"/>
                        <a:t>2018</a:t>
                      </a:r>
                    </a:p>
                  </a:txBody>
                  <a:tcPr/>
                </a:tc>
                <a:tc>
                  <a:txBody>
                    <a:bodyPr/>
                    <a:lstStyle/>
                    <a:p>
                      <a:r>
                        <a:rPr lang="en-US" sz="1600" b="0" i="0" u="none" strike="noStrike" kern="1200" baseline="0" dirty="0">
                          <a:solidFill>
                            <a:schemeClr val="dk1"/>
                          </a:solidFill>
                          <a:latin typeface="+mn-lt"/>
                          <a:ea typeface="+mn-ea"/>
                          <a:cs typeface="+mn-cs"/>
                        </a:rPr>
                        <a:t>Labor Day membership drive at Foreside Station</a:t>
                      </a:r>
                      <a:endParaRPr lang="en-US" sz="1600" b="0" dirty="0"/>
                    </a:p>
                  </a:txBody>
                  <a:tcPr/>
                </a:tc>
                <a:tc>
                  <a:txBody>
                    <a:bodyPr/>
                    <a:lstStyle/>
                    <a:p>
                      <a:pPr algn="ctr"/>
                      <a:r>
                        <a:rPr lang="en-US" sz="1600" b="0" dirty="0"/>
                        <a:t>4</a:t>
                      </a:r>
                    </a:p>
                  </a:txBody>
                  <a:tcPr/>
                </a:tc>
                <a:tc>
                  <a:txBody>
                    <a:bodyPr/>
                    <a:lstStyle/>
                    <a:p>
                      <a:pPr algn="ctr"/>
                      <a:r>
                        <a:rPr lang="en-US" sz="1600" b="0" dirty="0"/>
                        <a:t>10.3</a:t>
                      </a:r>
                    </a:p>
                  </a:txBody>
                  <a:tcPr/>
                </a:tc>
                <a:tc>
                  <a:txBody>
                    <a:bodyPr/>
                    <a:lstStyle/>
                    <a:p>
                      <a:pPr algn="ctr"/>
                      <a:r>
                        <a:rPr lang="en-US" sz="1600" b="0" dirty="0"/>
                        <a:t>14.3</a:t>
                      </a:r>
                    </a:p>
                  </a:txBody>
                  <a:tcPr/>
                </a:tc>
                <a:extLst>
                  <a:ext uri="{0D108BD9-81ED-4DB2-BD59-A6C34878D82A}">
                    <a16:rowId xmlns:a16="http://schemas.microsoft.com/office/drawing/2014/main" val="1247017290"/>
                  </a:ext>
                </a:extLst>
              </a:tr>
            </a:tbl>
          </a:graphicData>
        </a:graphic>
      </p:graphicFrame>
    </p:spTree>
    <p:extLst>
      <p:ext uri="{BB962C8B-B14F-4D97-AF65-F5344CB8AC3E}">
        <p14:creationId xmlns:p14="http://schemas.microsoft.com/office/powerpoint/2010/main" val="108361398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9F0CE0-6675-41C9-AD96-637472CABA07}"/>
              </a:ext>
            </a:extLst>
          </p:cNvPr>
          <p:cNvSpPr>
            <a:spLocks noGrp="1"/>
          </p:cNvSpPr>
          <p:nvPr>
            <p:ph type="title"/>
          </p:nvPr>
        </p:nvSpPr>
        <p:spPr>
          <a:xfrm>
            <a:off x="457200" y="152718"/>
            <a:ext cx="5791200" cy="609282"/>
          </a:xfrm>
        </p:spPr>
        <p:txBody>
          <a:bodyPr>
            <a:normAutofit/>
          </a:bodyPr>
          <a:lstStyle/>
          <a:p>
            <a:r>
              <a:rPr lang="en-US" sz="2400" dirty="0"/>
              <a:t>Staffing timeline</a:t>
            </a:r>
          </a:p>
        </p:txBody>
      </p:sp>
      <p:graphicFrame>
        <p:nvGraphicFramePr>
          <p:cNvPr id="5" name="Table 5">
            <a:extLst>
              <a:ext uri="{FF2B5EF4-FFF2-40B4-BE49-F238E27FC236}">
                <a16:creationId xmlns:a16="http://schemas.microsoft.com/office/drawing/2014/main" id="{0AD54816-2F13-448B-A161-E0E6349EC63F}"/>
              </a:ext>
            </a:extLst>
          </p:cNvPr>
          <p:cNvGraphicFramePr>
            <a:graphicFrameLocks noGrp="1"/>
          </p:cNvGraphicFramePr>
          <p:nvPr>
            <p:extLst>
              <p:ext uri="{D42A27DB-BD31-4B8C-83A1-F6EECF244321}">
                <p14:modId xmlns:p14="http://schemas.microsoft.com/office/powerpoint/2010/main" val="4026876407"/>
              </p:ext>
            </p:extLst>
          </p:nvPr>
        </p:nvGraphicFramePr>
        <p:xfrm>
          <a:off x="171450" y="762000"/>
          <a:ext cx="8801100" cy="5486400"/>
        </p:xfrm>
        <a:graphic>
          <a:graphicData uri="http://schemas.openxmlformats.org/drawingml/2006/table">
            <a:tbl>
              <a:tblPr firstRow="1" bandRow="1">
                <a:tableStyleId>{5C22544A-7EE6-4342-B048-85BDC9FD1C3A}</a:tableStyleId>
              </a:tblPr>
              <a:tblGrid>
                <a:gridCol w="896408">
                  <a:extLst>
                    <a:ext uri="{9D8B030D-6E8A-4147-A177-3AD203B41FA5}">
                      <a16:colId xmlns:a16="http://schemas.microsoft.com/office/drawing/2014/main" val="1637584772"/>
                    </a:ext>
                  </a:extLst>
                </a:gridCol>
                <a:gridCol w="5684594">
                  <a:extLst>
                    <a:ext uri="{9D8B030D-6E8A-4147-A177-3AD203B41FA5}">
                      <a16:colId xmlns:a16="http://schemas.microsoft.com/office/drawing/2014/main" val="2819292732"/>
                    </a:ext>
                  </a:extLst>
                </a:gridCol>
                <a:gridCol w="555024">
                  <a:extLst>
                    <a:ext uri="{9D8B030D-6E8A-4147-A177-3AD203B41FA5}">
                      <a16:colId xmlns:a16="http://schemas.microsoft.com/office/drawing/2014/main" val="3180728979"/>
                    </a:ext>
                  </a:extLst>
                </a:gridCol>
                <a:gridCol w="872181">
                  <a:extLst>
                    <a:ext uri="{9D8B030D-6E8A-4147-A177-3AD203B41FA5}">
                      <a16:colId xmlns:a16="http://schemas.microsoft.com/office/drawing/2014/main" val="49421495"/>
                    </a:ext>
                  </a:extLst>
                </a:gridCol>
                <a:gridCol w="792893">
                  <a:extLst>
                    <a:ext uri="{9D8B030D-6E8A-4147-A177-3AD203B41FA5}">
                      <a16:colId xmlns:a16="http://schemas.microsoft.com/office/drawing/2014/main" val="3263693878"/>
                    </a:ext>
                  </a:extLst>
                </a:gridCol>
              </a:tblGrid>
              <a:tr h="698269">
                <a:tc>
                  <a:txBody>
                    <a:bodyPr/>
                    <a:lstStyle/>
                    <a:p>
                      <a:pPr algn="ctr"/>
                      <a:r>
                        <a:rPr lang="en-US" dirty="0"/>
                        <a:t>Year</a:t>
                      </a:r>
                    </a:p>
                  </a:txBody>
                  <a:tcPr/>
                </a:tc>
                <a:tc>
                  <a:txBody>
                    <a:bodyPr/>
                    <a:lstStyle/>
                    <a:p>
                      <a:r>
                        <a:rPr lang="en-US" dirty="0"/>
                        <a:t>Event</a:t>
                      </a:r>
                    </a:p>
                  </a:txBody>
                  <a:tcPr/>
                </a:tc>
                <a:tc>
                  <a:txBody>
                    <a:bodyPr/>
                    <a:lstStyle/>
                    <a:p>
                      <a:pPr algn="ctr"/>
                      <a:r>
                        <a:rPr lang="en-US" dirty="0"/>
                        <a:t>FT</a:t>
                      </a:r>
                    </a:p>
                  </a:txBody>
                  <a:tcPr/>
                </a:tc>
                <a:tc>
                  <a:txBody>
                    <a:bodyPr/>
                    <a:lstStyle/>
                    <a:p>
                      <a:pPr algn="ctr"/>
                      <a:r>
                        <a:rPr lang="en-US" dirty="0"/>
                        <a:t>PT (FTE)</a:t>
                      </a:r>
                    </a:p>
                  </a:txBody>
                  <a:tcPr/>
                </a:tc>
                <a:tc>
                  <a:txBody>
                    <a:bodyPr/>
                    <a:lstStyle/>
                    <a:p>
                      <a:pPr algn="ctr"/>
                      <a:r>
                        <a:rPr lang="en-US" dirty="0"/>
                        <a:t>Total FTE</a:t>
                      </a:r>
                    </a:p>
                  </a:txBody>
                  <a:tcPr/>
                </a:tc>
                <a:extLst>
                  <a:ext uri="{0D108BD9-81ED-4DB2-BD59-A6C34878D82A}">
                    <a16:rowId xmlns:a16="http://schemas.microsoft.com/office/drawing/2014/main" val="495622206"/>
                  </a:ext>
                </a:extLst>
              </a:tr>
              <a:tr h="1163782">
                <a:tc>
                  <a:txBody>
                    <a:bodyPr/>
                    <a:lstStyle/>
                    <a:p>
                      <a:r>
                        <a:rPr lang="en-US" sz="1600" b="0" dirty="0"/>
                        <a:t>2019</a:t>
                      </a:r>
                    </a:p>
                  </a:txBody>
                  <a:tcPr/>
                </a:tc>
                <a:tc>
                  <a:txBody>
                    <a:bodyPr/>
                    <a:lstStyle/>
                    <a:p>
                      <a:r>
                        <a:rPr lang="en-US" sz="1600" b="0" i="0" u="none" strike="noStrike" kern="1200" baseline="0" dirty="0">
                          <a:solidFill>
                            <a:schemeClr val="dk1"/>
                          </a:solidFill>
                          <a:latin typeface="+mn-lt"/>
                          <a:ea typeface="+mn-ea"/>
                          <a:cs typeface="+mn-cs"/>
                        </a:rPr>
                        <a:t>Added FT EMA Captain position.  The 3 part-time EMA Planners no longer able to provide hours.  EMA Captain to ramp up outreach in community through pre-plans and inspections.</a:t>
                      </a:r>
                      <a:endParaRPr lang="en-US" sz="1600" b="0" dirty="0"/>
                    </a:p>
                  </a:txBody>
                  <a:tcPr/>
                </a:tc>
                <a:tc>
                  <a:txBody>
                    <a:bodyPr/>
                    <a:lstStyle/>
                    <a:p>
                      <a:pPr algn="ctr"/>
                      <a:r>
                        <a:rPr lang="en-US" sz="1600" b="0" dirty="0"/>
                        <a:t>5</a:t>
                      </a:r>
                    </a:p>
                  </a:txBody>
                  <a:tcPr/>
                </a:tc>
                <a:tc>
                  <a:txBody>
                    <a:bodyPr/>
                    <a:lstStyle/>
                    <a:p>
                      <a:pPr algn="ctr"/>
                      <a:r>
                        <a:rPr lang="en-US" sz="1600" b="0" dirty="0"/>
                        <a:t>9.7</a:t>
                      </a:r>
                    </a:p>
                  </a:txBody>
                  <a:tcPr/>
                </a:tc>
                <a:tc>
                  <a:txBody>
                    <a:bodyPr/>
                    <a:lstStyle/>
                    <a:p>
                      <a:pPr algn="ctr"/>
                      <a:r>
                        <a:rPr lang="en-US" sz="1600" b="0" dirty="0"/>
                        <a:t>14.7</a:t>
                      </a:r>
                    </a:p>
                  </a:txBody>
                  <a:tcPr/>
                </a:tc>
                <a:extLst>
                  <a:ext uri="{0D108BD9-81ED-4DB2-BD59-A6C34878D82A}">
                    <a16:rowId xmlns:a16="http://schemas.microsoft.com/office/drawing/2014/main" val="1079426328"/>
                  </a:ext>
                </a:extLst>
              </a:tr>
              <a:tr h="1429789">
                <a:tc>
                  <a:txBody>
                    <a:bodyPr/>
                    <a:lstStyle/>
                    <a:p>
                      <a:r>
                        <a:rPr lang="en-US" sz="1600" b="0" dirty="0"/>
                        <a:t>2019</a:t>
                      </a:r>
                    </a:p>
                  </a:txBody>
                  <a:tcPr/>
                </a:tc>
                <a:tc>
                  <a:txBody>
                    <a:bodyPr/>
                    <a:lstStyle/>
                    <a:p>
                      <a:r>
                        <a:rPr lang="en-US" sz="1600" b="0" i="0" u="none" strike="noStrike" kern="1200" baseline="0" dirty="0">
                          <a:solidFill>
                            <a:schemeClr val="dk1"/>
                          </a:solidFill>
                          <a:latin typeface="+mn-lt"/>
                          <a:ea typeface="+mn-ea"/>
                          <a:cs typeface="+mn-cs"/>
                        </a:rPr>
                        <a:t>Added FT FF/EMT/Driver on Monday through Friday from 7 am to 4 pm. Focus is operating Engine 2 and Ambulance 3. While not on calls this position performs equipment and station maintenance and helps coordinate truck maintenance.</a:t>
                      </a:r>
                      <a:endParaRPr lang="en-US" sz="1600" b="0" dirty="0"/>
                    </a:p>
                  </a:txBody>
                  <a:tcPr/>
                </a:tc>
                <a:tc>
                  <a:txBody>
                    <a:bodyPr/>
                    <a:lstStyle/>
                    <a:p>
                      <a:pPr algn="ctr"/>
                      <a:r>
                        <a:rPr lang="en-US" sz="1600" b="0" dirty="0"/>
                        <a:t>6</a:t>
                      </a:r>
                    </a:p>
                  </a:txBody>
                  <a:tcPr/>
                </a:tc>
                <a:tc>
                  <a:txBody>
                    <a:bodyPr/>
                    <a:lstStyle/>
                    <a:p>
                      <a:pPr algn="ctr"/>
                      <a:r>
                        <a:rPr lang="en-US" sz="1600" b="0" dirty="0"/>
                        <a:t>9.7</a:t>
                      </a:r>
                    </a:p>
                  </a:txBody>
                  <a:tcPr/>
                </a:tc>
                <a:tc>
                  <a:txBody>
                    <a:bodyPr/>
                    <a:lstStyle/>
                    <a:p>
                      <a:pPr algn="ctr"/>
                      <a:r>
                        <a:rPr lang="en-US" sz="1600" b="0" dirty="0"/>
                        <a:t>15.7</a:t>
                      </a:r>
                    </a:p>
                  </a:txBody>
                  <a:tcPr/>
                </a:tc>
                <a:extLst>
                  <a:ext uri="{0D108BD9-81ED-4DB2-BD59-A6C34878D82A}">
                    <a16:rowId xmlns:a16="http://schemas.microsoft.com/office/drawing/2014/main" val="2801165664"/>
                  </a:ext>
                </a:extLst>
              </a:tr>
              <a:tr h="399011">
                <a:tc>
                  <a:txBody>
                    <a:bodyPr/>
                    <a:lstStyle/>
                    <a:p>
                      <a:r>
                        <a:rPr lang="en-US" sz="1600" b="0" dirty="0"/>
                        <a:t>2019</a:t>
                      </a:r>
                    </a:p>
                  </a:txBody>
                  <a:tcPr/>
                </a:tc>
                <a:tc>
                  <a:txBody>
                    <a:bodyPr/>
                    <a:lstStyle/>
                    <a:p>
                      <a:r>
                        <a:rPr lang="en-US" sz="1600" b="0" dirty="0"/>
                        <a:t>Membership drive at West Station. </a:t>
                      </a:r>
                    </a:p>
                  </a:txBody>
                  <a:tcPr/>
                </a:tc>
                <a:tc>
                  <a:txBody>
                    <a:bodyPr/>
                    <a:lstStyle/>
                    <a:p>
                      <a:pPr algn="ctr"/>
                      <a:r>
                        <a:rPr lang="en-US" sz="1600" b="0" dirty="0"/>
                        <a:t>6</a:t>
                      </a:r>
                    </a:p>
                  </a:txBody>
                  <a:tcPr/>
                </a:tc>
                <a:tc>
                  <a:txBody>
                    <a:bodyPr/>
                    <a:lstStyle/>
                    <a:p>
                      <a:pPr algn="ctr"/>
                      <a:r>
                        <a:rPr lang="en-US" sz="1600" b="0" dirty="0"/>
                        <a:t>9.7</a:t>
                      </a:r>
                    </a:p>
                  </a:txBody>
                  <a:tcPr/>
                </a:tc>
                <a:tc>
                  <a:txBody>
                    <a:bodyPr/>
                    <a:lstStyle/>
                    <a:p>
                      <a:pPr algn="ctr"/>
                      <a:r>
                        <a:rPr lang="en-US" sz="1600" b="0" dirty="0"/>
                        <a:t>15.7</a:t>
                      </a:r>
                    </a:p>
                  </a:txBody>
                  <a:tcPr/>
                </a:tc>
                <a:extLst>
                  <a:ext uri="{0D108BD9-81ED-4DB2-BD59-A6C34878D82A}">
                    <a16:rowId xmlns:a16="http://schemas.microsoft.com/office/drawing/2014/main" val="958774799"/>
                  </a:ext>
                </a:extLst>
              </a:tr>
              <a:tr h="631767">
                <a:tc>
                  <a:txBody>
                    <a:bodyPr/>
                    <a:lstStyle/>
                    <a:p>
                      <a:r>
                        <a:rPr lang="en-US" sz="1600" b="0" dirty="0"/>
                        <a:t>2019</a:t>
                      </a:r>
                    </a:p>
                  </a:txBody>
                  <a:tcPr/>
                </a:tc>
                <a:tc>
                  <a:txBody>
                    <a:bodyPr/>
                    <a:lstStyle/>
                    <a:p>
                      <a:r>
                        <a:rPr lang="en-US" sz="1600" b="0" i="0" u="none" strike="noStrike" kern="1200" baseline="0" dirty="0">
                          <a:solidFill>
                            <a:schemeClr val="dk1"/>
                          </a:solidFill>
                          <a:latin typeface="+mn-lt"/>
                          <a:ea typeface="+mn-ea"/>
                          <a:cs typeface="+mn-cs"/>
                        </a:rPr>
                        <a:t>Hosted Advanced Fire Officer Class – Graduated 16 students (4 Falmouth Fire Officers)</a:t>
                      </a:r>
                      <a:endParaRPr lang="en-US" sz="1600" b="0" dirty="0"/>
                    </a:p>
                  </a:txBody>
                  <a:tcPr/>
                </a:tc>
                <a:tc>
                  <a:txBody>
                    <a:bodyPr/>
                    <a:lstStyle/>
                    <a:p>
                      <a:pPr algn="ctr"/>
                      <a:r>
                        <a:rPr lang="en-US" sz="1600" b="0" dirty="0"/>
                        <a:t>6</a:t>
                      </a:r>
                    </a:p>
                  </a:txBody>
                  <a:tcPr/>
                </a:tc>
                <a:tc>
                  <a:txBody>
                    <a:bodyPr/>
                    <a:lstStyle/>
                    <a:p>
                      <a:pPr algn="ctr"/>
                      <a:r>
                        <a:rPr lang="en-US" sz="1600" b="0" dirty="0"/>
                        <a:t>9.7</a:t>
                      </a:r>
                    </a:p>
                  </a:txBody>
                  <a:tcPr/>
                </a:tc>
                <a:tc>
                  <a:txBody>
                    <a:bodyPr/>
                    <a:lstStyle/>
                    <a:p>
                      <a:pPr algn="ctr"/>
                      <a:r>
                        <a:rPr lang="en-US" sz="1600" b="0" dirty="0"/>
                        <a:t>15.7</a:t>
                      </a:r>
                    </a:p>
                  </a:txBody>
                  <a:tcPr/>
                </a:tc>
                <a:extLst>
                  <a:ext uri="{0D108BD9-81ED-4DB2-BD59-A6C34878D82A}">
                    <a16:rowId xmlns:a16="http://schemas.microsoft.com/office/drawing/2014/main" val="4255350688"/>
                  </a:ext>
                </a:extLst>
              </a:tr>
              <a:tr h="1163782">
                <a:tc>
                  <a:txBody>
                    <a:bodyPr/>
                    <a:lstStyle/>
                    <a:p>
                      <a:r>
                        <a:rPr lang="en-US" sz="1600" b="0" dirty="0"/>
                        <a:t>2019</a:t>
                      </a:r>
                    </a:p>
                  </a:txBody>
                  <a:tcPr/>
                </a:tc>
                <a:tc>
                  <a:txBody>
                    <a:bodyPr/>
                    <a:lstStyle/>
                    <a:p>
                      <a:r>
                        <a:rPr lang="en-US" sz="1600" b="0" i="0" u="none" strike="noStrike" kern="1200" baseline="0" dirty="0">
                          <a:solidFill>
                            <a:schemeClr val="dk1"/>
                          </a:solidFill>
                          <a:latin typeface="+mn-lt"/>
                          <a:ea typeface="+mn-ea"/>
                          <a:cs typeface="+mn-cs"/>
                        </a:rPr>
                        <a:t>Awarded bid to produce staffing study to Criterion Associates to help understand staffing needs, station placements, and project future staffing needs for next 20 years.</a:t>
                      </a:r>
                      <a:endParaRPr lang="en-US" sz="1600" b="0" dirty="0"/>
                    </a:p>
                  </a:txBody>
                  <a:tcPr/>
                </a:tc>
                <a:tc>
                  <a:txBody>
                    <a:bodyPr/>
                    <a:lstStyle/>
                    <a:p>
                      <a:pPr algn="ctr"/>
                      <a:r>
                        <a:rPr lang="en-US" sz="1600" b="0" dirty="0"/>
                        <a:t>6</a:t>
                      </a:r>
                    </a:p>
                  </a:txBody>
                  <a:tcPr/>
                </a:tc>
                <a:tc>
                  <a:txBody>
                    <a:bodyPr/>
                    <a:lstStyle/>
                    <a:p>
                      <a:pPr algn="ctr"/>
                      <a:r>
                        <a:rPr lang="en-US" sz="1600" b="0" dirty="0"/>
                        <a:t>9.7</a:t>
                      </a:r>
                    </a:p>
                  </a:txBody>
                  <a:tcPr/>
                </a:tc>
                <a:tc>
                  <a:txBody>
                    <a:bodyPr/>
                    <a:lstStyle/>
                    <a:p>
                      <a:pPr algn="ctr"/>
                      <a:r>
                        <a:rPr lang="en-US" sz="1600" b="0" dirty="0"/>
                        <a:t>15.7</a:t>
                      </a:r>
                    </a:p>
                  </a:txBody>
                  <a:tcPr/>
                </a:tc>
                <a:extLst>
                  <a:ext uri="{0D108BD9-81ED-4DB2-BD59-A6C34878D82A}">
                    <a16:rowId xmlns:a16="http://schemas.microsoft.com/office/drawing/2014/main" val="2669882639"/>
                  </a:ext>
                </a:extLst>
              </a:tr>
            </a:tbl>
          </a:graphicData>
        </a:graphic>
      </p:graphicFrame>
    </p:spTree>
    <p:extLst>
      <p:ext uri="{BB962C8B-B14F-4D97-AF65-F5344CB8AC3E}">
        <p14:creationId xmlns:p14="http://schemas.microsoft.com/office/powerpoint/2010/main" val="417080734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457200" y="152400"/>
            <a:ext cx="6934200" cy="990282"/>
          </a:xfrm>
        </p:spPr>
        <p:txBody>
          <a:bodyPr/>
          <a:lstStyle/>
          <a:p>
            <a:pPr eaLnBrk="1" hangingPunct="1"/>
            <a:r>
              <a:rPr lang="en-US" dirty="0"/>
              <a:t>FALMOUTH FIRE-EMS</a:t>
            </a:r>
          </a:p>
        </p:txBody>
      </p:sp>
      <p:sp>
        <p:nvSpPr>
          <p:cNvPr id="4" name="Content Placeholder 3"/>
          <p:cNvSpPr>
            <a:spLocks noGrp="1"/>
          </p:cNvSpPr>
          <p:nvPr>
            <p:ph sz="half" idx="1"/>
          </p:nvPr>
        </p:nvSpPr>
        <p:spPr>
          <a:xfrm>
            <a:off x="298269" y="1615442"/>
            <a:ext cx="7550331" cy="3487781"/>
          </a:xfrm>
        </p:spPr>
        <p:txBody>
          <a:bodyPr>
            <a:normAutofit/>
          </a:bodyPr>
          <a:lstStyle/>
          <a:p>
            <a:endParaRPr lang="en-US" sz="2400" dirty="0"/>
          </a:p>
          <a:p>
            <a:r>
              <a:rPr lang="en-US" sz="2400" dirty="0"/>
              <a:t>The challenges are divided into 5 categories:</a:t>
            </a:r>
          </a:p>
          <a:p>
            <a:endParaRPr lang="en-US" sz="1000" dirty="0"/>
          </a:p>
          <a:p>
            <a:pPr marL="914400" lvl="1" indent="-457200">
              <a:buFont typeface="+mj-lt"/>
              <a:buAutoNum type="arabicPeriod"/>
            </a:pPr>
            <a:r>
              <a:rPr lang="en-US" sz="2000" dirty="0"/>
              <a:t>Call Volume has Increased Significantly</a:t>
            </a:r>
          </a:p>
          <a:p>
            <a:pPr marL="914400" lvl="1" indent="-457200">
              <a:buFont typeface="+mj-lt"/>
              <a:buAutoNum type="arabicPeriod"/>
            </a:pPr>
            <a:r>
              <a:rPr lang="en-US" sz="2000" dirty="0"/>
              <a:t>Availability of Call Members has Decreased </a:t>
            </a:r>
          </a:p>
          <a:p>
            <a:pPr marL="914400" lvl="1" indent="-457200">
              <a:buFont typeface="+mj-lt"/>
              <a:buAutoNum type="arabicPeriod"/>
            </a:pPr>
            <a:r>
              <a:rPr lang="en-US" sz="2000" dirty="0"/>
              <a:t>Adequate Number of Members are Needed to Respond</a:t>
            </a:r>
          </a:p>
          <a:p>
            <a:pPr marL="914400" lvl="1" indent="-457200">
              <a:buFont typeface="+mj-lt"/>
              <a:buAutoNum type="arabicPeriod"/>
            </a:pPr>
            <a:r>
              <a:rPr lang="en-US" sz="2000" dirty="0"/>
              <a:t>EMS Protocols have changed</a:t>
            </a:r>
          </a:p>
          <a:p>
            <a:pPr marL="914400" lvl="1" indent="-457200">
              <a:buFont typeface="+mj-lt"/>
              <a:buAutoNum type="arabicPeriod"/>
            </a:pPr>
            <a:r>
              <a:rPr lang="en-US" sz="2000" dirty="0"/>
              <a:t>On-duty Staff Perform many other Important Duties	</a:t>
            </a:r>
          </a:p>
          <a:p>
            <a:endParaRPr lang="en-US" sz="2000" dirty="0"/>
          </a:p>
        </p:txBody>
      </p:sp>
    </p:spTree>
    <p:extLst>
      <p:ext uri="{BB962C8B-B14F-4D97-AF65-F5344CB8AC3E}">
        <p14:creationId xmlns:p14="http://schemas.microsoft.com/office/powerpoint/2010/main" val="229024533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457200" y="152400"/>
            <a:ext cx="7772400" cy="609600"/>
          </a:xfrm>
        </p:spPr>
        <p:txBody>
          <a:bodyPr>
            <a:normAutofit fontScale="90000"/>
          </a:bodyPr>
          <a:lstStyle/>
          <a:p>
            <a:pPr eaLnBrk="1" hangingPunct="1"/>
            <a:r>
              <a:rPr lang="en-US" sz="2400" dirty="0"/>
              <a:t>Call Volume has Increased significantly</a:t>
            </a:r>
          </a:p>
        </p:txBody>
      </p:sp>
      <p:sp>
        <p:nvSpPr>
          <p:cNvPr id="6" name="Rectangle 1">
            <a:extLst>
              <a:ext uri="{FF2B5EF4-FFF2-40B4-BE49-F238E27FC236}">
                <a16:creationId xmlns:a16="http://schemas.microsoft.com/office/drawing/2014/main" id="{D6C6DCE4-C360-474F-88DE-83A3CF0DC5FD}"/>
              </a:ext>
            </a:extLst>
          </p:cNvPr>
          <p:cNvSpPr>
            <a:spLocks noChangeArrowheads="1"/>
          </p:cNvSpPr>
          <p:nvPr/>
        </p:nvSpPr>
        <p:spPr bwMode="auto">
          <a:xfrm>
            <a:off x="2514600" y="685800"/>
            <a:ext cx="32766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400" b="1" i="0"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Arial" panose="020B0604020202020204" pitchFamily="34" charset="0"/>
              </a:rPr>
              <a:t>Falmouth Fire-EMS</a:t>
            </a:r>
            <a:endParaRPr kumimoji="0" lang="en-US" altLang="en-US" sz="6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400" b="1" i="0"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Arial" panose="020B0604020202020204" pitchFamily="34" charset="0"/>
              </a:rPr>
              <a:t>Incidents 2011-2019</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aphicFrame>
        <p:nvGraphicFramePr>
          <p:cNvPr id="2" name="Table 1">
            <a:extLst>
              <a:ext uri="{FF2B5EF4-FFF2-40B4-BE49-F238E27FC236}">
                <a16:creationId xmlns:a16="http://schemas.microsoft.com/office/drawing/2014/main" id="{8A36625D-4B90-480F-ACEC-8AE17BB53303}"/>
              </a:ext>
            </a:extLst>
          </p:cNvPr>
          <p:cNvGraphicFramePr>
            <a:graphicFrameLocks noGrp="1"/>
          </p:cNvGraphicFramePr>
          <p:nvPr>
            <p:extLst>
              <p:ext uri="{D42A27DB-BD31-4B8C-83A1-F6EECF244321}">
                <p14:modId xmlns:p14="http://schemas.microsoft.com/office/powerpoint/2010/main" val="3977650087"/>
              </p:ext>
            </p:extLst>
          </p:nvPr>
        </p:nvGraphicFramePr>
        <p:xfrm>
          <a:off x="761999" y="1516797"/>
          <a:ext cx="7010397" cy="4577326"/>
        </p:xfrm>
        <a:graphic>
          <a:graphicData uri="http://schemas.openxmlformats.org/drawingml/2006/table">
            <a:tbl>
              <a:tblPr/>
              <a:tblGrid>
                <a:gridCol w="3094245">
                  <a:extLst>
                    <a:ext uri="{9D8B030D-6E8A-4147-A177-3AD203B41FA5}">
                      <a16:colId xmlns:a16="http://schemas.microsoft.com/office/drawing/2014/main" val="1000976235"/>
                    </a:ext>
                  </a:extLst>
                </a:gridCol>
                <a:gridCol w="435128">
                  <a:extLst>
                    <a:ext uri="{9D8B030D-6E8A-4147-A177-3AD203B41FA5}">
                      <a16:colId xmlns:a16="http://schemas.microsoft.com/office/drawing/2014/main" val="2815812270"/>
                    </a:ext>
                  </a:extLst>
                </a:gridCol>
                <a:gridCol w="435128">
                  <a:extLst>
                    <a:ext uri="{9D8B030D-6E8A-4147-A177-3AD203B41FA5}">
                      <a16:colId xmlns:a16="http://schemas.microsoft.com/office/drawing/2014/main" val="3215947640"/>
                    </a:ext>
                  </a:extLst>
                </a:gridCol>
                <a:gridCol w="435128">
                  <a:extLst>
                    <a:ext uri="{9D8B030D-6E8A-4147-A177-3AD203B41FA5}">
                      <a16:colId xmlns:a16="http://schemas.microsoft.com/office/drawing/2014/main" val="1385156018"/>
                    </a:ext>
                  </a:extLst>
                </a:gridCol>
                <a:gridCol w="435128">
                  <a:extLst>
                    <a:ext uri="{9D8B030D-6E8A-4147-A177-3AD203B41FA5}">
                      <a16:colId xmlns:a16="http://schemas.microsoft.com/office/drawing/2014/main" val="645039831"/>
                    </a:ext>
                  </a:extLst>
                </a:gridCol>
                <a:gridCol w="435128">
                  <a:extLst>
                    <a:ext uri="{9D8B030D-6E8A-4147-A177-3AD203B41FA5}">
                      <a16:colId xmlns:a16="http://schemas.microsoft.com/office/drawing/2014/main" val="1849017585"/>
                    </a:ext>
                  </a:extLst>
                </a:gridCol>
                <a:gridCol w="435128">
                  <a:extLst>
                    <a:ext uri="{9D8B030D-6E8A-4147-A177-3AD203B41FA5}">
                      <a16:colId xmlns:a16="http://schemas.microsoft.com/office/drawing/2014/main" val="1178156325"/>
                    </a:ext>
                  </a:extLst>
                </a:gridCol>
                <a:gridCol w="435128">
                  <a:extLst>
                    <a:ext uri="{9D8B030D-6E8A-4147-A177-3AD203B41FA5}">
                      <a16:colId xmlns:a16="http://schemas.microsoft.com/office/drawing/2014/main" val="2686002050"/>
                    </a:ext>
                  </a:extLst>
                </a:gridCol>
                <a:gridCol w="435128">
                  <a:extLst>
                    <a:ext uri="{9D8B030D-6E8A-4147-A177-3AD203B41FA5}">
                      <a16:colId xmlns:a16="http://schemas.microsoft.com/office/drawing/2014/main" val="2613381553"/>
                    </a:ext>
                  </a:extLst>
                </a:gridCol>
                <a:gridCol w="435128">
                  <a:extLst>
                    <a:ext uri="{9D8B030D-6E8A-4147-A177-3AD203B41FA5}">
                      <a16:colId xmlns:a16="http://schemas.microsoft.com/office/drawing/2014/main" val="3872971986"/>
                    </a:ext>
                  </a:extLst>
                </a:gridCol>
              </a:tblGrid>
              <a:tr h="169985">
                <a:tc>
                  <a:txBody>
                    <a:bodyPr/>
                    <a:lstStyle/>
                    <a:p>
                      <a:pPr algn="ctr" fontAlgn="b"/>
                      <a:r>
                        <a:rPr lang="en-US" sz="1100" b="1" i="0" u="none" strike="noStrike" dirty="0">
                          <a:solidFill>
                            <a:srgbClr val="000000"/>
                          </a:solidFill>
                          <a:effectLst/>
                          <a:latin typeface="Calibri" panose="020F0502020204030204" pitchFamily="34" charset="0"/>
                          <a:cs typeface="Arial" panose="020B0604020202020204" pitchFamily="34" charset="0"/>
                        </a:rPr>
                        <a:t>Type of Incident</a:t>
                      </a:r>
                      <a:endParaRPr lang="en-US" sz="1100" b="1" i="0" u="none" strike="noStrike" dirty="0">
                        <a:solidFill>
                          <a:srgbClr val="000000"/>
                        </a:solidFill>
                        <a:effectLst/>
                        <a:latin typeface="Calibri" panose="020F0502020204030204" pitchFamily="34" charset="0"/>
                      </a:endParaRPr>
                    </a:p>
                  </a:txBody>
                  <a:tcPr marL="8411" marR="8411" marT="84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b"/>
                      <a:r>
                        <a:rPr lang="en-US" sz="1100" b="1" i="0" u="none" strike="noStrike" dirty="0">
                          <a:solidFill>
                            <a:srgbClr val="000000"/>
                          </a:solidFill>
                          <a:effectLst/>
                          <a:latin typeface="Calibri" panose="020F0502020204030204" pitchFamily="34" charset="0"/>
                          <a:cs typeface="Arial" panose="020B0604020202020204" pitchFamily="34" charset="0"/>
                        </a:rPr>
                        <a:t>2011</a:t>
                      </a:r>
                      <a:endParaRPr lang="en-US" sz="1100" b="1" i="0" u="none" strike="noStrike" dirty="0">
                        <a:solidFill>
                          <a:srgbClr val="000000"/>
                        </a:solidFill>
                        <a:effectLst/>
                        <a:latin typeface="Calibri" panose="020F0502020204030204" pitchFamily="34" charset="0"/>
                      </a:endParaRPr>
                    </a:p>
                  </a:txBody>
                  <a:tcPr marL="8411" marR="8411" marT="84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b"/>
                      <a:r>
                        <a:rPr lang="en-US" sz="1100" b="1" i="0" u="none" strike="noStrike" dirty="0">
                          <a:solidFill>
                            <a:srgbClr val="000000"/>
                          </a:solidFill>
                          <a:effectLst/>
                          <a:latin typeface="Calibri" panose="020F0502020204030204" pitchFamily="34" charset="0"/>
                          <a:cs typeface="Arial" panose="020B0604020202020204" pitchFamily="34" charset="0"/>
                        </a:rPr>
                        <a:t>2012</a:t>
                      </a:r>
                      <a:endParaRPr lang="en-US" sz="1100" b="1" i="0" u="none" strike="noStrike" dirty="0">
                        <a:solidFill>
                          <a:srgbClr val="000000"/>
                        </a:solidFill>
                        <a:effectLst/>
                        <a:latin typeface="Calibri" panose="020F0502020204030204" pitchFamily="34" charset="0"/>
                      </a:endParaRPr>
                    </a:p>
                  </a:txBody>
                  <a:tcPr marL="8411" marR="8411" marT="84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b"/>
                      <a:r>
                        <a:rPr lang="en-US" sz="1100" b="1" i="0" u="none" strike="noStrike" dirty="0">
                          <a:solidFill>
                            <a:srgbClr val="000000"/>
                          </a:solidFill>
                          <a:effectLst/>
                          <a:latin typeface="Calibri" panose="020F0502020204030204" pitchFamily="34" charset="0"/>
                          <a:cs typeface="Arial" panose="020B0604020202020204" pitchFamily="34" charset="0"/>
                        </a:rPr>
                        <a:t>2013</a:t>
                      </a:r>
                      <a:endParaRPr lang="en-US" sz="1100" b="1" i="0" u="none" strike="noStrike" dirty="0">
                        <a:solidFill>
                          <a:srgbClr val="000000"/>
                        </a:solidFill>
                        <a:effectLst/>
                        <a:latin typeface="Calibri" panose="020F0502020204030204" pitchFamily="34" charset="0"/>
                      </a:endParaRPr>
                    </a:p>
                  </a:txBody>
                  <a:tcPr marL="8411" marR="8411" marT="84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b"/>
                      <a:r>
                        <a:rPr lang="en-US" sz="1100" b="1" i="0" u="none" strike="noStrike" dirty="0">
                          <a:solidFill>
                            <a:srgbClr val="000000"/>
                          </a:solidFill>
                          <a:effectLst/>
                          <a:latin typeface="Calibri" panose="020F0502020204030204" pitchFamily="34" charset="0"/>
                          <a:cs typeface="Arial" panose="020B0604020202020204" pitchFamily="34" charset="0"/>
                        </a:rPr>
                        <a:t>2014</a:t>
                      </a:r>
                      <a:endParaRPr lang="en-US" sz="1100" b="1" i="0" u="none" strike="noStrike" dirty="0">
                        <a:solidFill>
                          <a:srgbClr val="000000"/>
                        </a:solidFill>
                        <a:effectLst/>
                        <a:latin typeface="Calibri" panose="020F0502020204030204" pitchFamily="34" charset="0"/>
                      </a:endParaRPr>
                    </a:p>
                  </a:txBody>
                  <a:tcPr marL="8411" marR="8411" marT="84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b"/>
                      <a:r>
                        <a:rPr lang="en-US" sz="1100" b="1" i="0" u="none" strike="noStrike" dirty="0">
                          <a:solidFill>
                            <a:srgbClr val="000000"/>
                          </a:solidFill>
                          <a:effectLst/>
                          <a:latin typeface="Calibri" panose="020F0502020204030204" pitchFamily="34" charset="0"/>
                          <a:cs typeface="Arial" panose="020B0604020202020204" pitchFamily="34" charset="0"/>
                        </a:rPr>
                        <a:t>2015</a:t>
                      </a:r>
                      <a:endParaRPr lang="en-US" sz="1100" b="1" i="0" u="none" strike="noStrike" dirty="0">
                        <a:solidFill>
                          <a:srgbClr val="000000"/>
                        </a:solidFill>
                        <a:effectLst/>
                        <a:latin typeface="Calibri" panose="020F0502020204030204" pitchFamily="34" charset="0"/>
                      </a:endParaRPr>
                    </a:p>
                  </a:txBody>
                  <a:tcPr marL="8411" marR="8411" marT="84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b"/>
                      <a:r>
                        <a:rPr lang="en-US" sz="1100" b="1" i="0" u="none" strike="noStrike" dirty="0">
                          <a:solidFill>
                            <a:srgbClr val="000000"/>
                          </a:solidFill>
                          <a:effectLst/>
                          <a:latin typeface="Calibri" panose="020F0502020204030204" pitchFamily="34" charset="0"/>
                          <a:cs typeface="Arial" panose="020B0604020202020204" pitchFamily="34" charset="0"/>
                        </a:rPr>
                        <a:t>2016</a:t>
                      </a:r>
                      <a:endParaRPr lang="en-US" sz="1100" b="1" i="0" u="none" strike="noStrike" dirty="0">
                        <a:solidFill>
                          <a:srgbClr val="000000"/>
                        </a:solidFill>
                        <a:effectLst/>
                        <a:latin typeface="Calibri" panose="020F0502020204030204" pitchFamily="34" charset="0"/>
                      </a:endParaRPr>
                    </a:p>
                  </a:txBody>
                  <a:tcPr marL="8411" marR="8411" marT="84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b"/>
                      <a:r>
                        <a:rPr lang="en-US" sz="1100" b="1" i="0" u="none" strike="noStrike" dirty="0">
                          <a:solidFill>
                            <a:srgbClr val="000000"/>
                          </a:solidFill>
                          <a:effectLst/>
                          <a:latin typeface="Calibri" panose="020F0502020204030204" pitchFamily="34" charset="0"/>
                          <a:cs typeface="Arial" panose="020B0604020202020204" pitchFamily="34" charset="0"/>
                        </a:rPr>
                        <a:t>2017</a:t>
                      </a:r>
                      <a:endParaRPr lang="en-US" sz="1100" b="1" i="0" u="none" strike="noStrike" dirty="0">
                        <a:solidFill>
                          <a:srgbClr val="000000"/>
                        </a:solidFill>
                        <a:effectLst/>
                        <a:latin typeface="Calibri" panose="020F0502020204030204" pitchFamily="34" charset="0"/>
                      </a:endParaRPr>
                    </a:p>
                  </a:txBody>
                  <a:tcPr marL="8411" marR="8411" marT="84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b"/>
                      <a:r>
                        <a:rPr lang="en-US" sz="1100" b="1" i="0" u="none" strike="noStrike" dirty="0">
                          <a:solidFill>
                            <a:srgbClr val="000000"/>
                          </a:solidFill>
                          <a:effectLst/>
                          <a:latin typeface="Calibri" panose="020F0502020204030204" pitchFamily="34" charset="0"/>
                          <a:cs typeface="Arial" panose="020B0604020202020204" pitchFamily="34" charset="0"/>
                        </a:rPr>
                        <a:t>2018</a:t>
                      </a:r>
                      <a:endParaRPr lang="en-US" sz="1100" b="1" i="0" u="none" strike="noStrike" dirty="0">
                        <a:solidFill>
                          <a:srgbClr val="000000"/>
                        </a:solidFill>
                        <a:effectLst/>
                        <a:latin typeface="Calibri" panose="020F0502020204030204" pitchFamily="34" charset="0"/>
                      </a:endParaRPr>
                    </a:p>
                  </a:txBody>
                  <a:tcPr marL="8411" marR="8411" marT="84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b"/>
                      <a:r>
                        <a:rPr lang="en-US" sz="1100" b="1" i="0" u="none" strike="noStrike" dirty="0">
                          <a:solidFill>
                            <a:srgbClr val="000000"/>
                          </a:solidFill>
                          <a:effectLst/>
                          <a:latin typeface="Calibri" panose="020F0502020204030204" pitchFamily="34" charset="0"/>
                          <a:cs typeface="Arial" panose="020B0604020202020204" pitchFamily="34" charset="0"/>
                        </a:rPr>
                        <a:t>2019</a:t>
                      </a:r>
                      <a:endParaRPr lang="en-US" sz="1100" b="1" i="0" u="none" strike="noStrike" dirty="0">
                        <a:solidFill>
                          <a:srgbClr val="000000"/>
                        </a:solidFill>
                        <a:effectLst/>
                        <a:latin typeface="Calibri" panose="020F0502020204030204" pitchFamily="34" charset="0"/>
                      </a:endParaRPr>
                    </a:p>
                  </a:txBody>
                  <a:tcPr marL="8411" marR="8411" marT="84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967399575"/>
                  </a:ext>
                </a:extLst>
              </a:tr>
              <a:tr h="169985">
                <a:tc>
                  <a:txBody>
                    <a:bodyPr/>
                    <a:lstStyle/>
                    <a:p>
                      <a:pPr algn="l" fontAlgn="b"/>
                      <a:r>
                        <a:rPr lang="en-US" sz="1100" b="0" i="0" u="none" strike="noStrike" dirty="0">
                          <a:solidFill>
                            <a:srgbClr val="000000"/>
                          </a:solidFill>
                          <a:effectLst/>
                          <a:latin typeface="Calibri" panose="020F0502020204030204" pitchFamily="34" charset="0"/>
                          <a:cs typeface="Arial" panose="020B0604020202020204" pitchFamily="34" charset="0"/>
                        </a:rPr>
                        <a:t>Building Fire</a:t>
                      </a:r>
                      <a:endParaRPr lang="en-US" sz="1100" b="0" i="0" u="none" strike="noStrike" dirty="0">
                        <a:solidFill>
                          <a:srgbClr val="000000"/>
                        </a:solidFill>
                        <a:effectLst/>
                        <a:latin typeface="Calibri" panose="020F0502020204030204" pitchFamily="34" charset="0"/>
                      </a:endParaRPr>
                    </a:p>
                  </a:txBody>
                  <a:tcPr marL="8411" marR="8411" marT="84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1100" b="0" i="0" u="none" strike="noStrike" dirty="0">
                          <a:solidFill>
                            <a:srgbClr val="000000"/>
                          </a:solidFill>
                          <a:effectLst/>
                          <a:latin typeface="Calibri" panose="020F0502020204030204" pitchFamily="34" charset="0"/>
                        </a:rPr>
                        <a:t>6</a:t>
                      </a:r>
                    </a:p>
                  </a:txBody>
                  <a:tcPr marL="8411" marR="8411" marT="84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1100" b="0" i="0" u="none" strike="noStrike" dirty="0">
                          <a:solidFill>
                            <a:srgbClr val="000000"/>
                          </a:solidFill>
                          <a:effectLst/>
                          <a:latin typeface="Calibri" panose="020F0502020204030204" pitchFamily="34" charset="0"/>
                          <a:cs typeface="Arial" panose="020B0604020202020204" pitchFamily="34" charset="0"/>
                        </a:rPr>
                        <a:t>10</a:t>
                      </a:r>
                      <a:endParaRPr lang="en-US" sz="1100" b="0" i="0" u="none" strike="noStrike" dirty="0">
                        <a:solidFill>
                          <a:srgbClr val="000000"/>
                        </a:solidFill>
                        <a:effectLst/>
                        <a:latin typeface="Calibri" panose="020F0502020204030204" pitchFamily="34" charset="0"/>
                      </a:endParaRPr>
                    </a:p>
                  </a:txBody>
                  <a:tcPr marL="8411" marR="8411" marT="84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1100" b="0" i="0" u="none" strike="noStrike" dirty="0">
                          <a:solidFill>
                            <a:srgbClr val="000000"/>
                          </a:solidFill>
                          <a:effectLst/>
                          <a:latin typeface="Calibri" panose="020F0502020204030204" pitchFamily="34" charset="0"/>
                          <a:cs typeface="Arial" panose="020B0604020202020204" pitchFamily="34" charset="0"/>
                        </a:rPr>
                        <a:t>13</a:t>
                      </a:r>
                      <a:endParaRPr lang="en-US" sz="1100" b="0" i="0" u="none" strike="noStrike" dirty="0">
                        <a:solidFill>
                          <a:srgbClr val="000000"/>
                        </a:solidFill>
                        <a:effectLst/>
                        <a:latin typeface="Calibri" panose="020F0502020204030204" pitchFamily="34" charset="0"/>
                      </a:endParaRPr>
                    </a:p>
                  </a:txBody>
                  <a:tcPr marL="8411" marR="8411" marT="84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1100" b="0" i="0" u="none" strike="noStrike" dirty="0">
                          <a:solidFill>
                            <a:srgbClr val="000000"/>
                          </a:solidFill>
                          <a:effectLst/>
                          <a:latin typeface="Calibri" panose="020F0502020204030204" pitchFamily="34" charset="0"/>
                          <a:cs typeface="Arial" panose="020B0604020202020204" pitchFamily="34" charset="0"/>
                        </a:rPr>
                        <a:t>14</a:t>
                      </a:r>
                      <a:endParaRPr lang="en-US" sz="1100" b="0" i="0" u="none" strike="noStrike" dirty="0">
                        <a:solidFill>
                          <a:srgbClr val="000000"/>
                        </a:solidFill>
                        <a:effectLst/>
                        <a:latin typeface="Calibri" panose="020F0502020204030204" pitchFamily="34" charset="0"/>
                      </a:endParaRPr>
                    </a:p>
                  </a:txBody>
                  <a:tcPr marL="8411" marR="8411" marT="84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1100" b="0" i="0" u="none" strike="noStrike" dirty="0">
                          <a:solidFill>
                            <a:srgbClr val="000000"/>
                          </a:solidFill>
                          <a:effectLst/>
                          <a:latin typeface="Calibri" panose="020F0502020204030204" pitchFamily="34" charset="0"/>
                          <a:cs typeface="Arial" panose="020B0604020202020204" pitchFamily="34" charset="0"/>
                        </a:rPr>
                        <a:t>13</a:t>
                      </a:r>
                      <a:endParaRPr lang="en-US" sz="1100" b="0" i="0" u="none" strike="noStrike" dirty="0">
                        <a:solidFill>
                          <a:srgbClr val="000000"/>
                        </a:solidFill>
                        <a:effectLst/>
                        <a:latin typeface="Calibri" panose="020F0502020204030204" pitchFamily="34" charset="0"/>
                      </a:endParaRPr>
                    </a:p>
                  </a:txBody>
                  <a:tcPr marL="8411" marR="8411" marT="84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1100" b="0" i="0" u="none" strike="noStrike" dirty="0">
                          <a:solidFill>
                            <a:srgbClr val="000000"/>
                          </a:solidFill>
                          <a:effectLst/>
                          <a:latin typeface="Calibri" panose="020F0502020204030204" pitchFamily="34" charset="0"/>
                          <a:cs typeface="Arial" panose="020B0604020202020204" pitchFamily="34" charset="0"/>
                        </a:rPr>
                        <a:t>8</a:t>
                      </a:r>
                      <a:endParaRPr lang="en-US" sz="1100" b="0" i="0" u="none" strike="noStrike" dirty="0">
                        <a:solidFill>
                          <a:srgbClr val="000000"/>
                        </a:solidFill>
                        <a:effectLst/>
                        <a:latin typeface="Calibri" panose="020F0502020204030204" pitchFamily="34" charset="0"/>
                      </a:endParaRPr>
                    </a:p>
                  </a:txBody>
                  <a:tcPr marL="8411" marR="8411" marT="84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1100" b="0" i="0" u="none" strike="noStrike" dirty="0">
                          <a:solidFill>
                            <a:srgbClr val="000000"/>
                          </a:solidFill>
                          <a:effectLst/>
                          <a:latin typeface="Calibri" panose="020F0502020204030204" pitchFamily="34" charset="0"/>
                          <a:cs typeface="Arial" panose="020B0604020202020204" pitchFamily="34" charset="0"/>
                        </a:rPr>
                        <a:t>11</a:t>
                      </a:r>
                      <a:endParaRPr lang="en-US" sz="1100" b="0" i="0" u="none" strike="noStrike" dirty="0">
                        <a:solidFill>
                          <a:srgbClr val="000000"/>
                        </a:solidFill>
                        <a:effectLst/>
                        <a:latin typeface="Calibri" panose="020F0502020204030204" pitchFamily="34" charset="0"/>
                      </a:endParaRPr>
                    </a:p>
                  </a:txBody>
                  <a:tcPr marL="8411" marR="8411" marT="84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1100" b="0" i="0" u="none" strike="noStrike" dirty="0">
                          <a:solidFill>
                            <a:srgbClr val="000000"/>
                          </a:solidFill>
                          <a:effectLst/>
                          <a:latin typeface="Calibri" panose="020F0502020204030204" pitchFamily="34" charset="0"/>
                          <a:cs typeface="Arial" panose="020B0604020202020204" pitchFamily="34" charset="0"/>
                        </a:rPr>
                        <a:t>8</a:t>
                      </a:r>
                      <a:endParaRPr lang="en-US" sz="1100" b="0" i="0" u="none" strike="noStrike" dirty="0">
                        <a:solidFill>
                          <a:srgbClr val="000000"/>
                        </a:solidFill>
                        <a:effectLst/>
                        <a:latin typeface="Calibri" panose="020F0502020204030204" pitchFamily="34" charset="0"/>
                      </a:endParaRPr>
                    </a:p>
                  </a:txBody>
                  <a:tcPr marL="8411" marR="8411" marT="84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1100" b="0" i="0" u="none" strike="noStrike" dirty="0">
                          <a:solidFill>
                            <a:srgbClr val="000000"/>
                          </a:solidFill>
                          <a:effectLst/>
                          <a:latin typeface="Calibri" panose="020F0502020204030204" pitchFamily="34" charset="0"/>
                        </a:rPr>
                        <a:t>6</a:t>
                      </a:r>
                    </a:p>
                  </a:txBody>
                  <a:tcPr marL="8411" marR="8411" marT="84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612095803"/>
                  </a:ext>
                </a:extLst>
              </a:tr>
              <a:tr h="169985">
                <a:tc>
                  <a:txBody>
                    <a:bodyPr/>
                    <a:lstStyle/>
                    <a:p>
                      <a:pPr algn="l" fontAlgn="b"/>
                      <a:r>
                        <a:rPr lang="en-US" sz="1100" b="0" i="0" u="none" strike="noStrike" dirty="0">
                          <a:solidFill>
                            <a:srgbClr val="000000"/>
                          </a:solidFill>
                          <a:effectLst/>
                          <a:latin typeface="Calibri" panose="020F0502020204030204" pitchFamily="34" charset="0"/>
                          <a:cs typeface="Arial" panose="020B0604020202020204" pitchFamily="34" charset="0"/>
                        </a:rPr>
                        <a:t>Electrical Fire</a:t>
                      </a:r>
                      <a:endParaRPr lang="en-US" sz="1100" b="0" i="0" u="none" strike="noStrike" dirty="0">
                        <a:solidFill>
                          <a:srgbClr val="000000"/>
                        </a:solidFill>
                        <a:effectLst/>
                        <a:latin typeface="Calibri" panose="020F0502020204030204" pitchFamily="34" charset="0"/>
                      </a:endParaRPr>
                    </a:p>
                  </a:txBody>
                  <a:tcPr marL="8411" marR="8411" marT="84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r" fontAlgn="b"/>
                      <a:r>
                        <a:rPr lang="en-US" sz="1100" b="0" i="0" u="none" strike="noStrike" dirty="0">
                          <a:solidFill>
                            <a:srgbClr val="000000"/>
                          </a:solidFill>
                          <a:effectLst/>
                          <a:latin typeface="Calibri" panose="020F0502020204030204" pitchFamily="34" charset="0"/>
                        </a:rPr>
                        <a:t>23</a:t>
                      </a:r>
                    </a:p>
                  </a:txBody>
                  <a:tcPr marL="8411" marR="8411" marT="84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r" fontAlgn="b"/>
                      <a:r>
                        <a:rPr lang="en-US" sz="1100" b="0" i="0" u="none" strike="noStrike" dirty="0">
                          <a:solidFill>
                            <a:srgbClr val="000000"/>
                          </a:solidFill>
                          <a:effectLst/>
                          <a:latin typeface="Calibri" panose="020F0502020204030204" pitchFamily="34" charset="0"/>
                          <a:cs typeface="Arial" panose="020B0604020202020204" pitchFamily="34" charset="0"/>
                        </a:rPr>
                        <a:t>12</a:t>
                      </a:r>
                      <a:endParaRPr lang="en-US" sz="1100" b="0" i="0" u="none" strike="noStrike" dirty="0">
                        <a:solidFill>
                          <a:srgbClr val="000000"/>
                        </a:solidFill>
                        <a:effectLst/>
                        <a:latin typeface="Calibri" panose="020F0502020204030204" pitchFamily="34" charset="0"/>
                      </a:endParaRPr>
                    </a:p>
                  </a:txBody>
                  <a:tcPr marL="8411" marR="8411" marT="84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r" fontAlgn="b"/>
                      <a:r>
                        <a:rPr lang="en-US" sz="1100" b="0" i="0" u="none" strike="noStrike" dirty="0">
                          <a:solidFill>
                            <a:srgbClr val="000000"/>
                          </a:solidFill>
                          <a:effectLst/>
                          <a:latin typeface="Calibri" panose="020F0502020204030204" pitchFamily="34" charset="0"/>
                          <a:cs typeface="Arial" panose="020B0604020202020204" pitchFamily="34" charset="0"/>
                        </a:rPr>
                        <a:t>11</a:t>
                      </a:r>
                      <a:endParaRPr lang="en-US" sz="1100" b="0" i="0" u="none" strike="noStrike" dirty="0">
                        <a:solidFill>
                          <a:srgbClr val="000000"/>
                        </a:solidFill>
                        <a:effectLst/>
                        <a:latin typeface="Calibri" panose="020F0502020204030204" pitchFamily="34" charset="0"/>
                      </a:endParaRPr>
                    </a:p>
                  </a:txBody>
                  <a:tcPr marL="8411" marR="8411" marT="84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r" fontAlgn="b"/>
                      <a:r>
                        <a:rPr lang="en-US" sz="1100" b="0" i="0" u="none" strike="noStrike" dirty="0">
                          <a:solidFill>
                            <a:srgbClr val="000000"/>
                          </a:solidFill>
                          <a:effectLst/>
                          <a:latin typeface="Calibri" panose="020F0502020204030204" pitchFamily="34" charset="0"/>
                          <a:cs typeface="Arial" panose="020B0604020202020204" pitchFamily="34" charset="0"/>
                        </a:rPr>
                        <a:t>23</a:t>
                      </a:r>
                      <a:endParaRPr lang="en-US" sz="1100" b="0" i="0" u="none" strike="noStrike" dirty="0">
                        <a:solidFill>
                          <a:srgbClr val="000000"/>
                        </a:solidFill>
                        <a:effectLst/>
                        <a:latin typeface="Calibri" panose="020F0502020204030204" pitchFamily="34" charset="0"/>
                      </a:endParaRPr>
                    </a:p>
                  </a:txBody>
                  <a:tcPr marL="8411" marR="8411" marT="84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r" fontAlgn="b"/>
                      <a:r>
                        <a:rPr lang="en-US" sz="1100" b="0" i="0" u="none" strike="noStrike" dirty="0">
                          <a:solidFill>
                            <a:srgbClr val="000000"/>
                          </a:solidFill>
                          <a:effectLst/>
                          <a:latin typeface="Calibri" panose="020F0502020204030204" pitchFamily="34" charset="0"/>
                          <a:cs typeface="Arial" panose="020B0604020202020204" pitchFamily="34" charset="0"/>
                        </a:rPr>
                        <a:t>9</a:t>
                      </a:r>
                      <a:endParaRPr lang="en-US" sz="1100" b="0" i="0" u="none" strike="noStrike" dirty="0">
                        <a:solidFill>
                          <a:srgbClr val="000000"/>
                        </a:solidFill>
                        <a:effectLst/>
                        <a:latin typeface="Calibri" panose="020F0502020204030204" pitchFamily="34" charset="0"/>
                      </a:endParaRPr>
                    </a:p>
                  </a:txBody>
                  <a:tcPr marL="8411" marR="8411" marT="84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r" fontAlgn="b"/>
                      <a:r>
                        <a:rPr lang="en-US" sz="1100" b="0" i="0" u="none" strike="noStrike" dirty="0">
                          <a:solidFill>
                            <a:srgbClr val="000000"/>
                          </a:solidFill>
                          <a:effectLst/>
                          <a:latin typeface="Calibri" panose="020F0502020204030204" pitchFamily="34" charset="0"/>
                          <a:cs typeface="Arial" panose="020B0604020202020204" pitchFamily="34" charset="0"/>
                        </a:rPr>
                        <a:t>10</a:t>
                      </a:r>
                      <a:endParaRPr lang="en-US" sz="1100" b="0" i="0" u="none" strike="noStrike" dirty="0">
                        <a:solidFill>
                          <a:srgbClr val="000000"/>
                        </a:solidFill>
                        <a:effectLst/>
                        <a:latin typeface="Calibri" panose="020F0502020204030204" pitchFamily="34" charset="0"/>
                      </a:endParaRPr>
                    </a:p>
                  </a:txBody>
                  <a:tcPr marL="8411" marR="8411" marT="84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r" fontAlgn="b"/>
                      <a:r>
                        <a:rPr lang="en-US" sz="1100" b="0" i="0" u="none" strike="noStrike" dirty="0">
                          <a:solidFill>
                            <a:srgbClr val="000000"/>
                          </a:solidFill>
                          <a:effectLst/>
                          <a:latin typeface="Calibri" panose="020F0502020204030204" pitchFamily="34" charset="0"/>
                          <a:cs typeface="Arial" panose="020B0604020202020204" pitchFamily="34" charset="0"/>
                        </a:rPr>
                        <a:t>8</a:t>
                      </a:r>
                      <a:endParaRPr lang="en-US" sz="1100" b="0" i="0" u="none" strike="noStrike" dirty="0">
                        <a:solidFill>
                          <a:srgbClr val="000000"/>
                        </a:solidFill>
                        <a:effectLst/>
                        <a:latin typeface="Calibri" panose="020F0502020204030204" pitchFamily="34" charset="0"/>
                      </a:endParaRPr>
                    </a:p>
                  </a:txBody>
                  <a:tcPr marL="8411" marR="8411" marT="84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r" fontAlgn="b"/>
                      <a:r>
                        <a:rPr lang="en-US" sz="1100" b="0" i="0" u="none" strike="noStrike" dirty="0">
                          <a:solidFill>
                            <a:srgbClr val="000000"/>
                          </a:solidFill>
                          <a:effectLst/>
                          <a:latin typeface="Calibri" panose="020F0502020204030204" pitchFamily="34" charset="0"/>
                          <a:cs typeface="Arial" panose="020B0604020202020204" pitchFamily="34" charset="0"/>
                        </a:rPr>
                        <a:t>9</a:t>
                      </a:r>
                      <a:endParaRPr lang="en-US" sz="1100" b="0" i="0" u="none" strike="noStrike" dirty="0">
                        <a:solidFill>
                          <a:srgbClr val="000000"/>
                        </a:solidFill>
                        <a:effectLst/>
                        <a:latin typeface="Calibri" panose="020F0502020204030204" pitchFamily="34" charset="0"/>
                      </a:endParaRPr>
                    </a:p>
                  </a:txBody>
                  <a:tcPr marL="8411" marR="8411" marT="84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r" fontAlgn="b"/>
                      <a:r>
                        <a:rPr lang="en-US" sz="1100" b="0" i="0" u="none" strike="noStrike" dirty="0">
                          <a:solidFill>
                            <a:srgbClr val="000000"/>
                          </a:solidFill>
                          <a:effectLst/>
                          <a:latin typeface="Calibri" panose="020F0502020204030204" pitchFamily="34" charset="0"/>
                        </a:rPr>
                        <a:t>12</a:t>
                      </a:r>
                    </a:p>
                  </a:txBody>
                  <a:tcPr marL="8411" marR="8411" marT="84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3226565579"/>
                  </a:ext>
                </a:extLst>
              </a:tr>
              <a:tr h="169985">
                <a:tc>
                  <a:txBody>
                    <a:bodyPr/>
                    <a:lstStyle/>
                    <a:p>
                      <a:pPr algn="l" fontAlgn="b"/>
                      <a:r>
                        <a:rPr lang="en-US" sz="1100" b="0" i="0" u="none" strike="noStrike" dirty="0">
                          <a:solidFill>
                            <a:srgbClr val="000000"/>
                          </a:solidFill>
                          <a:effectLst/>
                          <a:latin typeface="Calibri" panose="020F0502020204030204" pitchFamily="34" charset="0"/>
                          <a:cs typeface="Arial" panose="020B0604020202020204" pitchFamily="34" charset="0"/>
                        </a:rPr>
                        <a:t>Chimney Fire</a:t>
                      </a:r>
                      <a:endParaRPr lang="en-US" sz="1100" b="0" i="0" u="none" strike="noStrike" dirty="0">
                        <a:solidFill>
                          <a:srgbClr val="000000"/>
                        </a:solidFill>
                        <a:effectLst/>
                        <a:latin typeface="Calibri" panose="020F0502020204030204" pitchFamily="34" charset="0"/>
                      </a:endParaRPr>
                    </a:p>
                  </a:txBody>
                  <a:tcPr marL="8411" marR="8411" marT="84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1100" b="0" i="0" u="none" strike="noStrike" dirty="0">
                          <a:solidFill>
                            <a:srgbClr val="000000"/>
                          </a:solidFill>
                          <a:effectLst/>
                          <a:latin typeface="Calibri" panose="020F0502020204030204" pitchFamily="34" charset="0"/>
                        </a:rPr>
                        <a:t>5</a:t>
                      </a:r>
                    </a:p>
                  </a:txBody>
                  <a:tcPr marL="8411" marR="8411" marT="84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1100" b="0" i="0" u="none" strike="noStrike" dirty="0">
                          <a:solidFill>
                            <a:srgbClr val="000000"/>
                          </a:solidFill>
                          <a:effectLst/>
                          <a:latin typeface="Calibri" panose="020F0502020204030204" pitchFamily="34" charset="0"/>
                          <a:cs typeface="Arial" panose="020B0604020202020204" pitchFamily="34" charset="0"/>
                        </a:rPr>
                        <a:t>1</a:t>
                      </a:r>
                      <a:endParaRPr lang="en-US" sz="1100" b="0" i="0" u="none" strike="noStrike" dirty="0">
                        <a:solidFill>
                          <a:srgbClr val="000000"/>
                        </a:solidFill>
                        <a:effectLst/>
                        <a:latin typeface="Calibri" panose="020F0502020204030204" pitchFamily="34" charset="0"/>
                      </a:endParaRPr>
                    </a:p>
                  </a:txBody>
                  <a:tcPr marL="8411" marR="8411" marT="84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1100" b="0" i="0" u="none" strike="noStrike" dirty="0">
                          <a:solidFill>
                            <a:srgbClr val="000000"/>
                          </a:solidFill>
                          <a:effectLst/>
                          <a:latin typeface="Calibri" panose="020F0502020204030204" pitchFamily="34" charset="0"/>
                          <a:cs typeface="Arial" panose="020B0604020202020204" pitchFamily="34" charset="0"/>
                        </a:rPr>
                        <a:t>3</a:t>
                      </a:r>
                      <a:endParaRPr lang="en-US" sz="1100" b="0" i="0" u="none" strike="noStrike" dirty="0">
                        <a:solidFill>
                          <a:srgbClr val="000000"/>
                        </a:solidFill>
                        <a:effectLst/>
                        <a:latin typeface="Calibri" panose="020F0502020204030204" pitchFamily="34" charset="0"/>
                      </a:endParaRPr>
                    </a:p>
                  </a:txBody>
                  <a:tcPr marL="8411" marR="8411" marT="84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1100" b="0" i="0" u="none" strike="noStrike" dirty="0">
                          <a:solidFill>
                            <a:srgbClr val="000000"/>
                          </a:solidFill>
                          <a:effectLst/>
                          <a:latin typeface="Calibri" panose="020F0502020204030204" pitchFamily="34" charset="0"/>
                          <a:cs typeface="Arial" panose="020B0604020202020204" pitchFamily="34" charset="0"/>
                        </a:rPr>
                        <a:t>5</a:t>
                      </a:r>
                      <a:endParaRPr lang="en-US" sz="1100" b="0" i="0" u="none" strike="noStrike" dirty="0">
                        <a:solidFill>
                          <a:srgbClr val="000000"/>
                        </a:solidFill>
                        <a:effectLst/>
                        <a:latin typeface="Calibri" panose="020F0502020204030204" pitchFamily="34" charset="0"/>
                      </a:endParaRPr>
                    </a:p>
                  </a:txBody>
                  <a:tcPr marL="8411" marR="8411" marT="84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1100" b="0" i="0" u="none" strike="noStrike" dirty="0">
                          <a:solidFill>
                            <a:srgbClr val="000000"/>
                          </a:solidFill>
                          <a:effectLst/>
                          <a:latin typeface="Calibri" panose="020F0502020204030204" pitchFamily="34" charset="0"/>
                          <a:cs typeface="Arial" panose="020B0604020202020204" pitchFamily="34" charset="0"/>
                        </a:rPr>
                        <a:t>11</a:t>
                      </a:r>
                      <a:endParaRPr lang="en-US" sz="1100" b="0" i="0" u="none" strike="noStrike" dirty="0">
                        <a:solidFill>
                          <a:srgbClr val="000000"/>
                        </a:solidFill>
                        <a:effectLst/>
                        <a:latin typeface="Calibri" panose="020F0502020204030204" pitchFamily="34" charset="0"/>
                      </a:endParaRPr>
                    </a:p>
                  </a:txBody>
                  <a:tcPr marL="8411" marR="8411" marT="84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1100" b="0" i="0" u="none" strike="noStrike" dirty="0">
                          <a:solidFill>
                            <a:srgbClr val="000000"/>
                          </a:solidFill>
                          <a:effectLst/>
                          <a:latin typeface="Calibri" panose="020F0502020204030204" pitchFamily="34" charset="0"/>
                          <a:cs typeface="Arial" panose="020B0604020202020204" pitchFamily="34" charset="0"/>
                        </a:rPr>
                        <a:t>0</a:t>
                      </a:r>
                      <a:endParaRPr lang="en-US" sz="1100" b="0" i="0" u="none" strike="noStrike" dirty="0">
                        <a:solidFill>
                          <a:srgbClr val="000000"/>
                        </a:solidFill>
                        <a:effectLst/>
                        <a:latin typeface="Calibri" panose="020F0502020204030204" pitchFamily="34" charset="0"/>
                      </a:endParaRPr>
                    </a:p>
                  </a:txBody>
                  <a:tcPr marL="8411" marR="8411" marT="84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1100" b="0" i="0" u="none" strike="noStrike" dirty="0">
                          <a:solidFill>
                            <a:srgbClr val="000000"/>
                          </a:solidFill>
                          <a:effectLst/>
                          <a:latin typeface="Calibri" panose="020F0502020204030204" pitchFamily="34" charset="0"/>
                          <a:cs typeface="Arial" panose="020B0604020202020204" pitchFamily="34" charset="0"/>
                        </a:rPr>
                        <a:t>1</a:t>
                      </a:r>
                      <a:endParaRPr lang="en-US" sz="1100" b="0" i="0" u="none" strike="noStrike" dirty="0">
                        <a:solidFill>
                          <a:srgbClr val="000000"/>
                        </a:solidFill>
                        <a:effectLst/>
                        <a:latin typeface="Calibri" panose="020F0502020204030204" pitchFamily="34" charset="0"/>
                      </a:endParaRPr>
                    </a:p>
                  </a:txBody>
                  <a:tcPr marL="8411" marR="8411" marT="84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1100" b="0" i="0" u="none" strike="noStrike" dirty="0">
                          <a:solidFill>
                            <a:srgbClr val="000000"/>
                          </a:solidFill>
                          <a:effectLst/>
                          <a:latin typeface="Calibri" panose="020F0502020204030204" pitchFamily="34" charset="0"/>
                          <a:cs typeface="Arial" panose="020B0604020202020204" pitchFamily="34" charset="0"/>
                        </a:rPr>
                        <a:t>5</a:t>
                      </a:r>
                      <a:endParaRPr lang="en-US" sz="1100" b="0" i="0" u="none" strike="noStrike" dirty="0">
                        <a:solidFill>
                          <a:srgbClr val="000000"/>
                        </a:solidFill>
                        <a:effectLst/>
                        <a:latin typeface="Calibri" panose="020F0502020204030204" pitchFamily="34" charset="0"/>
                      </a:endParaRPr>
                    </a:p>
                  </a:txBody>
                  <a:tcPr marL="8411" marR="8411" marT="84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1100" b="0" i="0" u="none" strike="noStrike" dirty="0">
                          <a:solidFill>
                            <a:srgbClr val="000000"/>
                          </a:solidFill>
                          <a:effectLst/>
                          <a:latin typeface="Calibri" panose="020F0502020204030204" pitchFamily="34" charset="0"/>
                        </a:rPr>
                        <a:t>2</a:t>
                      </a:r>
                    </a:p>
                  </a:txBody>
                  <a:tcPr marL="8411" marR="8411" marT="84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437678362"/>
                  </a:ext>
                </a:extLst>
              </a:tr>
              <a:tr h="169985">
                <a:tc>
                  <a:txBody>
                    <a:bodyPr/>
                    <a:lstStyle/>
                    <a:p>
                      <a:pPr algn="l" fontAlgn="b"/>
                      <a:r>
                        <a:rPr lang="en-US" sz="1100" b="0" i="0" u="none" strike="noStrike" dirty="0">
                          <a:solidFill>
                            <a:srgbClr val="000000"/>
                          </a:solidFill>
                          <a:effectLst/>
                          <a:latin typeface="Calibri" panose="020F0502020204030204" pitchFamily="34" charset="0"/>
                          <a:cs typeface="Arial" panose="020B0604020202020204" pitchFamily="34" charset="0"/>
                        </a:rPr>
                        <a:t>Cooking Fire</a:t>
                      </a:r>
                      <a:endParaRPr lang="en-US" sz="1100" b="0" i="0" u="none" strike="noStrike" dirty="0">
                        <a:solidFill>
                          <a:srgbClr val="000000"/>
                        </a:solidFill>
                        <a:effectLst/>
                        <a:latin typeface="Calibri" panose="020F0502020204030204" pitchFamily="34" charset="0"/>
                      </a:endParaRPr>
                    </a:p>
                  </a:txBody>
                  <a:tcPr marL="8411" marR="8411" marT="84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r" fontAlgn="b"/>
                      <a:r>
                        <a:rPr lang="en-US" sz="1100" b="0" i="0" u="none" strike="noStrike" dirty="0">
                          <a:solidFill>
                            <a:srgbClr val="000000"/>
                          </a:solidFill>
                          <a:effectLst/>
                          <a:latin typeface="Calibri" panose="020F0502020204030204" pitchFamily="34" charset="0"/>
                        </a:rPr>
                        <a:t>8</a:t>
                      </a:r>
                    </a:p>
                  </a:txBody>
                  <a:tcPr marL="8411" marR="8411" marT="84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r" fontAlgn="b"/>
                      <a:r>
                        <a:rPr lang="en-US" sz="1100" b="0" i="0" u="none" strike="noStrike" dirty="0">
                          <a:solidFill>
                            <a:srgbClr val="000000"/>
                          </a:solidFill>
                          <a:effectLst/>
                          <a:latin typeface="Calibri" panose="020F0502020204030204" pitchFamily="34" charset="0"/>
                          <a:cs typeface="Arial" panose="020B0604020202020204" pitchFamily="34" charset="0"/>
                        </a:rPr>
                        <a:t>4</a:t>
                      </a:r>
                      <a:endParaRPr lang="en-US" sz="1100" b="0" i="0" u="none" strike="noStrike" dirty="0">
                        <a:solidFill>
                          <a:srgbClr val="000000"/>
                        </a:solidFill>
                        <a:effectLst/>
                        <a:latin typeface="Calibri" panose="020F0502020204030204" pitchFamily="34" charset="0"/>
                      </a:endParaRPr>
                    </a:p>
                  </a:txBody>
                  <a:tcPr marL="8411" marR="8411" marT="84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r" fontAlgn="b"/>
                      <a:r>
                        <a:rPr lang="en-US" sz="1100" b="0" i="0" u="none" strike="noStrike" dirty="0">
                          <a:solidFill>
                            <a:srgbClr val="000000"/>
                          </a:solidFill>
                          <a:effectLst/>
                          <a:latin typeface="Calibri" panose="020F0502020204030204" pitchFamily="34" charset="0"/>
                          <a:cs typeface="Arial" panose="020B0604020202020204" pitchFamily="34" charset="0"/>
                        </a:rPr>
                        <a:t>3</a:t>
                      </a:r>
                      <a:endParaRPr lang="en-US" sz="1100" b="0" i="0" u="none" strike="noStrike" dirty="0">
                        <a:solidFill>
                          <a:srgbClr val="000000"/>
                        </a:solidFill>
                        <a:effectLst/>
                        <a:latin typeface="Calibri" panose="020F0502020204030204" pitchFamily="34" charset="0"/>
                      </a:endParaRPr>
                    </a:p>
                  </a:txBody>
                  <a:tcPr marL="8411" marR="8411" marT="84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r" fontAlgn="b"/>
                      <a:r>
                        <a:rPr lang="en-US" sz="1100" b="0" i="0" u="none" strike="noStrike" dirty="0">
                          <a:solidFill>
                            <a:srgbClr val="000000"/>
                          </a:solidFill>
                          <a:effectLst/>
                          <a:latin typeface="Calibri" panose="020F0502020204030204" pitchFamily="34" charset="0"/>
                          <a:cs typeface="Arial" panose="020B0604020202020204" pitchFamily="34" charset="0"/>
                        </a:rPr>
                        <a:t>5</a:t>
                      </a:r>
                      <a:endParaRPr lang="en-US" sz="1100" b="0" i="0" u="none" strike="noStrike" dirty="0">
                        <a:solidFill>
                          <a:srgbClr val="000000"/>
                        </a:solidFill>
                        <a:effectLst/>
                        <a:latin typeface="Calibri" panose="020F0502020204030204" pitchFamily="34" charset="0"/>
                      </a:endParaRPr>
                    </a:p>
                  </a:txBody>
                  <a:tcPr marL="8411" marR="8411" marT="84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r" fontAlgn="b"/>
                      <a:r>
                        <a:rPr lang="en-US" sz="1100" b="0" i="0" u="none" strike="noStrike" dirty="0">
                          <a:solidFill>
                            <a:srgbClr val="000000"/>
                          </a:solidFill>
                          <a:effectLst/>
                          <a:latin typeface="Calibri" panose="020F0502020204030204" pitchFamily="34" charset="0"/>
                          <a:cs typeface="Arial" panose="020B0604020202020204" pitchFamily="34" charset="0"/>
                        </a:rPr>
                        <a:t>9</a:t>
                      </a:r>
                      <a:endParaRPr lang="en-US" sz="1100" b="0" i="0" u="none" strike="noStrike" dirty="0">
                        <a:solidFill>
                          <a:srgbClr val="000000"/>
                        </a:solidFill>
                        <a:effectLst/>
                        <a:latin typeface="Calibri" panose="020F0502020204030204" pitchFamily="34" charset="0"/>
                      </a:endParaRPr>
                    </a:p>
                  </a:txBody>
                  <a:tcPr marL="8411" marR="8411" marT="84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r" fontAlgn="b"/>
                      <a:r>
                        <a:rPr lang="en-US" sz="1100" b="0" i="0" u="none" strike="noStrike" dirty="0">
                          <a:solidFill>
                            <a:srgbClr val="000000"/>
                          </a:solidFill>
                          <a:effectLst/>
                          <a:latin typeface="Calibri" panose="020F0502020204030204" pitchFamily="34" charset="0"/>
                          <a:cs typeface="Arial" panose="020B0604020202020204" pitchFamily="34" charset="0"/>
                        </a:rPr>
                        <a:t>6</a:t>
                      </a:r>
                      <a:endParaRPr lang="en-US" sz="1100" b="0" i="0" u="none" strike="noStrike" dirty="0">
                        <a:solidFill>
                          <a:srgbClr val="000000"/>
                        </a:solidFill>
                        <a:effectLst/>
                        <a:latin typeface="Calibri" panose="020F0502020204030204" pitchFamily="34" charset="0"/>
                      </a:endParaRPr>
                    </a:p>
                  </a:txBody>
                  <a:tcPr marL="8411" marR="8411" marT="84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r" fontAlgn="b"/>
                      <a:r>
                        <a:rPr lang="en-US" sz="1100" b="0" i="0" u="none" strike="noStrike" dirty="0">
                          <a:solidFill>
                            <a:srgbClr val="000000"/>
                          </a:solidFill>
                          <a:effectLst/>
                          <a:latin typeface="Calibri" panose="020F0502020204030204" pitchFamily="34" charset="0"/>
                          <a:cs typeface="Arial" panose="020B0604020202020204" pitchFamily="34" charset="0"/>
                        </a:rPr>
                        <a:t>22</a:t>
                      </a:r>
                      <a:endParaRPr lang="en-US" sz="1100" b="0" i="0" u="none" strike="noStrike" dirty="0">
                        <a:solidFill>
                          <a:srgbClr val="000000"/>
                        </a:solidFill>
                        <a:effectLst/>
                        <a:latin typeface="Calibri" panose="020F0502020204030204" pitchFamily="34" charset="0"/>
                      </a:endParaRPr>
                    </a:p>
                  </a:txBody>
                  <a:tcPr marL="8411" marR="8411" marT="84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r" fontAlgn="b"/>
                      <a:r>
                        <a:rPr lang="en-US" sz="1100" b="0" i="0" u="none" strike="noStrike" dirty="0">
                          <a:solidFill>
                            <a:srgbClr val="000000"/>
                          </a:solidFill>
                          <a:effectLst/>
                          <a:latin typeface="Calibri" panose="020F0502020204030204" pitchFamily="34" charset="0"/>
                          <a:cs typeface="Arial" panose="020B0604020202020204" pitchFamily="34" charset="0"/>
                        </a:rPr>
                        <a:t>12</a:t>
                      </a:r>
                      <a:endParaRPr lang="en-US" sz="1100" b="0" i="0" u="none" strike="noStrike" dirty="0">
                        <a:solidFill>
                          <a:srgbClr val="000000"/>
                        </a:solidFill>
                        <a:effectLst/>
                        <a:latin typeface="Calibri" panose="020F0502020204030204" pitchFamily="34" charset="0"/>
                      </a:endParaRPr>
                    </a:p>
                  </a:txBody>
                  <a:tcPr marL="8411" marR="8411" marT="84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r" fontAlgn="b"/>
                      <a:r>
                        <a:rPr lang="en-US" sz="1100" b="0" i="0" u="none" strike="noStrike" dirty="0">
                          <a:solidFill>
                            <a:srgbClr val="000000"/>
                          </a:solidFill>
                          <a:effectLst/>
                          <a:latin typeface="Calibri" panose="020F0502020204030204" pitchFamily="34" charset="0"/>
                        </a:rPr>
                        <a:t>15</a:t>
                      </a:r>
                    </a:p>
                  </a:txBody>
                  <a:tcPr marL="8411" marR="8411" marT="84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674871709"/>
                  </a:ext>
                </a:extLst>
              </a:tr>
              <a:tr h="169985">
                <a:tc>
                  <a:txBody>
                    <a:bodyPr/>
                    <a:lstStyle/>
                    <a:p>
                      <a:pPr algn="l" fontAlgn="b"/>
                      <a:r>
                        <a:rPr lang="en-US" sz="1100" b="0" i="0" u="none" strike="noStrike" dirty="0">
                          <a:solidFill>
                            <a:srgbClr val="000000"/>
                          </a:solidFill>
                          <a:effectLst/>
                          <a:latin typeface="Calibri" panose="020F0502020204030204" pitchFamily="34" charset="0"/>
                          <a:cs typeface="Arial" panose="020B0604020202020204" pitchFamily="34" charset="0"/>
                        </a:rPr>
                        <a:t>Fuel Boiler Malfunction</a:t>
                      </a:r>
                      <a:endParaRPr lang="en-US" sz="1100" b="0" i="0" u="none" strike="noStrike" dirty="0">
                        <a:solidFill>
                          <a:srgbClr val="000000"/>
                        </a:solidFill>
                        <a:effectLst/>
                        <a:latin typeface="Calibri" panose="020F0502020204030204" pitchFamily="34" charset="0"/>
                      </a:endParaRPr>
                    </a:p>
                  </a:txBody>
                  <a:tcPr marL="8411" marR="8411" marT="84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1100" b="0" i="0" u="none" strike="noStrike" dirty="0">
                          <a:solidFill>
                            <a:srgbClr val="000000"/>
                          </a:solidFill>
                          <a:effectLst/>
                          <a:latin typeface="Calibri" panose="020F0502020204030204" pitchFamily="34" charset="0"/>
                        </a:rPr>
                        <a:t>5</a:t>
                      </a:r>
                    </a:p>
                  </a:txBody>
                  <a:tcPr marL="8411" marR="8411" marT="84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1100" b="0" i="0" u="none" strike="noStrike" dirty="0">
                          <a:solidFill>
                            <a:srgbClr val="000000"/>
                          </a:solidFill>
                          <a:effectLst/>
                          <a:latin typeface="Calibri" panose="020F0502020204030204" pitchFamily="34" charset="0"/>
                          <a:cs typeface="Arial" panose="020B0604020202020204" pitchFamily="34" charset="0"/>
                        </a:rPr>
                        <a:t>2</a:t>
                      </a:r>
                      <a:endParaRPr lang="en-US" sz="1100" b="0" i="0" u="none" strike="noStrike" dirty="0">
                        <a:solidFill>
                          <a:srgbClr val="000000"/>
                        </a:solidFill>
                        <a:effectLst/>
                        <a:latin typeface="Calibri" panose="020F0502020204030204" pitchFamily="34" charset="0"/>
                      </a:endParaRPr>
                    </a:p>
                  </a:txBody>
                  <a:tcPr marL="8411" marR="8411" marT="84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1100" b="0" i="0" u="none" strike="noStrike" dirty="0">
                          <a:solidFill>
                            <a:srgbClr val="000000"/>
                          </a:solidFill>
                          <a:effectLst/>
                          <a:latin typeface="Calibri" panose="020F0502020204030204" pitchFamily="34" charset="0"/>
                          <a:cs typeface="Arial" panose="020B0604020202020204" pitchFamily="34" charset="0"/>
                        </a:rPr>
                        <a:t>1</a:t>
                      </a:r>
                      <a:endParaRPr lang="en-US" sz="1100" b="0" i="0" u="none" strike="noStrike" dirty="0">
                        <a:solidFill>
                          <a:srgbClr val="000000"/>
                        </a:solidFill>
                        <a:effectLst/>
                        <a:latin typeface="Calibri" panose="020F0502020204030204" pitchFamily="34" charset="0"/>
                      </a:endParaRPr>
                    </a:p>
                  </a:txBody>
                  <a:tcPr marL="8411" marR="8411" marT="84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1100" b="0" i="0" u="none" strike="noStrike" dirty="0">
                          <a:solidFill>
                            <a:srgbClr val="000000"/>
                          </a:solidFill>
                          <a:effectLst/>
                          <a:latin typeface="Calibri" panose="020F0502020204030204" pitchFamily="34" charset="0"/>
                          <a:cs typeface="Arial" panose="020B0604020202020204" pitchFamily="34" charset="0"/>
                        </a:rPr>
                        <a:t>5</a:t>
                      </a:r>
                      <a:endParaRPr lang="en-US" sz="1100" b="0" i="0" u="none" strike="noStrike" dirty="0">
                        <a:solidFill>
                          <a:srgbClr val="000000"/>
                        </a:solidFill>
                        <a:effectLst/>
                        <a:latin typeface="Calibri" panose="020F0502020204030204" pitchFamily="34" charset="0"/>
                      </a:endParaRPr>
                    </a:p>
                  </a:txBody>
                  <a:tcPr marL="8411" marR="8411" marT="84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1100" b="0" i="0" u="none" strike="noStrike" dirty="0">
                          <a:solidFill>
                            <a:srgbClr val="000000"/>
                          </a:solidFill>
                          <a:effectLst/>
                          <a:latin typeface="Calibri" panose="020F0502020204030204" pitchFamily="34" charset="0"/>
                          <a:cs typeface="Arial" panose="020B0604020202020204" pitchFamily="34" charset="0"/>
                        </a:rPr>
                        <a:t>7</a:t>
                      </a:r>
                      <a:endParaRPr lang="en-US" sz="1100" b="0" i="0" u="none" strike="noStrike" dirty="0">
                        <a:solidFill>
                          <a:srgbClr val="000000"/>
                        </a:solidFill>
                        <a:effectLst/>
                        <a:latin typeface="Calibri" panose="020F0502020204030204" pitchFamily="34" charset="0"/>
                      </a:endParaRPr>
                    </a:p>
                  </a:txBody>
                  <a:tcPr marL="8411" marR="8411" marT="84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1100" b="0" i="0" u="none" strike="noStrike" dirty="0">
                          <a:solidFill>
                            <a:srgbClr val="000000"/>
                          </a:solidFill>
                          <a:effectLst/>
                          <a:latin typeface="Calibri" panose="020F0502020204030204" pitchFamily="34" charset="0"/>
                          <a:cs typeface="Arial" panose="020B0604020202020204" pitchFamily="34" charset="0"/>
                        </a:rPr>
                        <a:t>2</a:t>
                      </a:r>
                      <a:endParaRPr lang="en-US" sz="1100" b="0" i="0" u="none" strike="noStrike" dirty="0">
                        <a:solidFill>
                          <a:srgbClr val="000000"/>
                        </a:solidFill>
                        <a:effectLst/>
                        <a:latin typeface="Calibri" panose="020F0502020204030204" pitchFamily="34" charset="0"/>
                      </a:endParaRPr>
                    </a:p>
                  </a:txBody>
                  <a:tcPr marL="8411" marR="8411" marT="84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1100" b="0" i="0" u="none" strike="noStrike" dirty="0">
                          <a:solidFill>
                            <a:srgbClr val="000000"/>
                          </a:solidFill>
                          <a:effectLst/>
                          <a:latin typeface="Calibri" panose="020F0502020204030204" pitchFamily="34" charset="0"/>
                          <a:cs typeface="Arial" panose="020B0604020202020204" pitchFamily="34" charset="0"/>
                        </a:rPr>
                        <a:t>11</a:t>
                      </a:r>
                      <a:endParaRPr lang="en-US" sz="1100" b="0" i="0" u="none" strike="noStrike" dirty="0">
                        <a:solidFill>
                          <a:srgbClr val="000000"/>
                        </a:solidFill>
                        <a:effectLst/>
                        <a:latin typeface="Calibri" panose="020F0502020204030204" pitchFamily="34" charset="0"/>
                      </a:endParaRPr>
                    </a:p>
                  </a:txBody>
                  <a:tcPr marL="8411" marR="8411" marT="84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1100" b="0" i="0" u="none" strike="noStrike" dirty="0">
                          <a:solidFill>
                            <a:srgbClr val="000000"/>
                          </a:solidFill>
                          <a:effectLst/>
                          <a:latin typeface="Calibri" panose="020F0502020204030204" pitchFamily="34" charset="0"/>
                          <a:cs typeface="Arial" panose="020B0604020202020204" pitchFamily="34" charset="0"/>
                        </a:rPr>
                        <a:t>6</a:t>
                      </a:r>
                      <a:endParaRPr lang="en-US" sz="1100" b="0" i="0" u="none" strike="noStrike" dirty="0">
                        <a:solidFill>
                          <a:srgbClr val="000000"/>
                        </a:solidFill>
                        <a:effectLst/>
                        <a:latin typeface="Calibri" panose="020F0502020204030204" pitchFamily="34" charset="0"/>
                      </a:endParaRPr>
                    </a:p>
                  </a:txBody>
                  <a:tcPr marL="8411" marR="8411" marT="84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1100" b="0" i="0" u="none" strike="noStrike" dirty="0">
                          <a:solidFill>
                            <a:srgbClr val="000000"/>
                          </a:solidFill>
                          <a:effectLst/>
                          <a:latin typeface="Calibri" panose="020F0502020204030204" pitchFamily="34" charset="0"/>
                        </a:rPr>
                        <a:t>7</a:t>
                      </a:r>
                    </a:p>
                  </a:txBody>
                  <a:tcPr marL="8411" marR="8411" marT="84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685197708"/>
                  </a:ext>
                </a:extLst>
              </a:tr>
              <a:tr h="169985">
                <a:tc>
                  <a:txBody>
                    <a:bodyPr/>
                    <a:lstStyle/>
                    <a:p>
                      <a:pPr algn="l" fontAlgn="b"/>
                      <a:r>
                        <a:rPr lang="en-US" sz="1100" b="0" i="0" u="none" strike="noStrike" dirty="0">
                          <a:solidFill>
                            <a:srgbClr val="000000"/>
                          </a:solidFill>
                          <a:effectLst/>
                          <a:latin typeface="Calibri" panose="020F0502020204030204" pitchFamily="34" charset="0"/>
                          <a:cs typeface="Arial" panose="020B0604020202020204" pitchFamily="34" charset="0"/>
                        </a:rPr>
                        <a:t>Vehicle Fire</a:t>
                      </a:r>
                      <a:endParaRPr lang="en-US" sz="1100" b="0" i="0" u="none" strike="noStrike" dirty="0">
                        <a:solidFill>
                          <a:srgbClr val="000000"/>
                        </a:solidFill>
                        <a:effectLst/>
                        <a:latin typeface="Calibri" panose="020F0502020204030204" pitchFamily="34" charset="0"/>
                      </a:endParaRPr>
                    </a:p>
                  </a:txBody>
                  <a:tcPr marL="8411" marR="8411" marT="84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r" fontAlgn="b"/>
                      <a:r>
                        <a:rPr lang="en-US" sz="1100" b="0" i="0" u="none" strike="noStrike" dirty="0">
                          <a:solidFill>
                            <a:srgbClr val="000000"/>
                          </a:solidFill>
                          <a:effectLst/>
                          <a:latin typeface="Calibri" panose="020F0502020204030204" pitchFamily="34" charset="0"/>
                        </a:rPr>
                        <a:t>6</a:t>
                      </a:r>
                    </a:p>
                  </a:txBody>
                  <a:tcPr marL="8411" marR="8411" marT="84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r" fontAlgn="b"/>
                      <a:r>
                        <a:rPr lang="en-US" sz="1100" b="0" i="0" u="none" strike="noStrike" dirty="0">
                          <a:solidFill>
                            <a:srgbClr val="000000"/>
                          </a:solidFill>
                          <a:effectLst/>
                          <a:latin typeface="Calibri" panose="020F0502020204030204" pitchFamily="34" charset="0"/>
                          <a:cs typeface="Arial" panose="020B0604020202020204" pitchFamily="34" charset="0"/>
                        </a:rPr>
                        <a:t>9</a:t>
                      </a:r>
                      <a:endParaRPr lang="en-US" sz="1100" b="0" i="0" u="none" strike="noStrike" dirty="0">
                        <a:solidFill>
                          <a:srgbClr val="000000"/>
                        </a:solidFill>
                        <a:effectLst/>
                        <a:latin typeface="Calibri" panose="020F0502020204030204" pitchFamily="34" charset="0"/>
                      </a:endParaRPr>
                    </a:p>
                  </a:txBody>
                  <a:tcPr marL="8411" marR="8411" marT="84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r" fontAlgn="b"/>
                      <a:r>
                        <a:rPr lang="en-US" sz="1100" b="0" i="0" u="none" strike="noStrike" dirty="0">
                          <a:solidFill>
                            <a:srgbClr val="000000"/>
                          </a:solidFill>
                          <a:effectLst/>
                          <a:latin typeface="Calibri" panose="020F0502020204030204" pitchFamily="34" charset="0"/>
                          <a:cs typeface="Arial" panose="020B0604020202020204" pitchFamily="34" charset="0"/>
                        </a:rPr>
                        <a:t>8</a:t>
                      </a:r>
                      <a:endParaRPr lang="en-US" sz="1100" b="0" i="0" u="none" strike="noStrike" dirty="0">
                        <a:solidFill>
                          <a:srgbClr val="000000"/>
                        </a:solidFill>
                        <a:effectLst/>
                        <a:latin typeface="Calibri" panose="020F0502020204030204" pitchFamily="34" charset="0"/>
                      </a:endParaRPr>
                    </a:p>
                  </a:txBody>
                  <a:tcPr marL="8411" marR="8411" marT="84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r" fontAlgn="b"/>
                      <a:r>
                        <a:rPr lang="en-US" sz="1100" b="0" i="0" u="none" strike="noStrike" dirty="0">
                          <a:solidFill>
                            <a:srgbClr val="000000"/>
                          </a:solidFill>
                          <a:effectLst/>
                          <a:latin typeface="Calibri" panose="020F0502020204030204" pitchFamily="34" charset="0"/>
                          <a:cs typeface="Arial" panose="020B0604020202020204" pitchFamily="34" charset="0"/>
                        </a:rPr>
                        <a:t>7</a:t>
                      </a:r>
                      <a:endParaRPr lang="en-US" sz="1100" b="0" i="0" u="none" strike="noStrike" dirty="0">
                        <a:solidFill>
                          <a:srgbClr val="000000"/>
                        </a:solidFill>
                        <a:effectLst/>
                        <a:latin typeface="Calibri" panose="020F0502020204030204" pitchFamily="34" charset="0"/>
                      </a:endParaRPr>
                    </a:p>
                  </a:txBody>
                  <a:tcPr marL="8411" marR="8411" marT="84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r" fontAlgn="b"/>
                      <a:r>
                        <a:rPr lang="en-US" sz="1100" b="0" i="0" u="none" strike="noStrike" dirty="0">
                          <a:solidFill>
                            <a:srgbClr val="000000"/>
                          </a:solidFill>
                          <a:effectLst/>
                          <a:latin typeface="Calibri" panose="020F0502020204030204" pitchFamily="34" charset="0"/>
                          <a:cs typeface="Arial" panose="020B0604020202020204" pitchFamily="34" charset="0"/>
                        </a:rPr>
                        <a:t>8</a:t>
                      </a:r>
                      <a:endParaRPr lang="en-US" sz="1100" b="0" i="0" u="none" strike="noStrike" dirty="0">
                        <a:solidFill>
                          <a:srgbClr val="000000"/>
                        </a:solidFill>
                        <a:effectLst/>
                        <a:latin typeface="Calibri" panose="020F0502020204030204" pitchFamily="34" charset="0"/>
                      </a:endParaRPr>
                    </a:p>
                  </a:txBody>
                  <a:tcPr marL="8411" marR="8411" marT="84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r" fontAlgn="b"/>
                      <a:r>
                        <a:rPr lang="en-US" sz="1100" b="0" i="0" u="none" strike="noStrike" dirty="0">
                          <a:solidFill>
                            <a:srgbClr val="000000"/>
                          </a:solidFill>
                          <a:effectLst/>
                          <a:latin typeface="Calibri" panose="020F0502020204030204" pitchFamily="34" charset="0"/>
                          <a:cs typeface="Arial" panose="020B0604020202020204" pitchFamily="34" charset="0"/>
                        </a:rPr>
                        <a:t>8</a:t>
                      </a:r>
                      <a:endParaRPr lang="en-US" sz="1100" b="0" i="0" u="none" strike="noStrike" dirty="0">
                        <a:solidFill>
                          <a:srgbClr val="000000"/>
                        </a:solidFill>
                        <a:effectLst/>
                        <a:latin typeface="Calibri" panose="020F0502020204030204" pitchFamily="34" charset="0"/>
                      </a:endParaRPr>
                    </a:p>
                  </a:txBody>
                  <a:tcPr marL="8411" marR="8411" marT="84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r" fontAlgn="b"/>
                      <a:r>
                        <a:rPr lang="en-US" sz="1100" b="0" i="0" u="none" strike="noStrike" dirty="0">
                          <a:solidFill>
                            <a:srgbClr val="000000"/>
                          </a:solidFill>
                          <a:effectLst/>
                          <a:latin typeface="Calibri" panose="020F0502020204030204" pitchFamily="34" charset="0"/>
                          <a:cs typeface="Arial" panose="020B0604020202020204" pitchFamily="34" charset="0"/>
                        </a:rPr>
                        <a:t>10</a:t>
                      </a:r>
                      <a:endParaRPr lang="en-US" sz="1100" b="0" i="0" u="none" strike="noStrike" dirty="0">
                        <a:solidFill>
                          <a:srgbClr val="000000"/>
                        </a:solidFill>
                        <a:effectLst/>
                        <a:latin typeface="Calibri" panose="020F0502020204030204" pitchFamily="34" charset="0"/>
                      </a:endParaRPr>
                    </a:p>
                  </a:txBody>
                  <a:tcPr marL="8411" marR="8411" marT="84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r" fontAlgn="b"/>
                      <a:r>
                        <a:rPr lang="en-US" sz="1100" b="0" i="0" u="none" strike="noStrike" dirty="0">
                          <a:solidFill>
                            <a:srgbClr val="000000"/>
                          </a:solidFill>
                          <a:effectLst/>
                          <a:latin typeface="Calibri" panose="020F0502020204030204" pitchFamily="34" charset="0"/>
                          <a:cs typeface="Arial" panose="020B0604020202020204" pitchFamily="34" charset="0"/>
                        </a:rPr>
                        <a:t>9</a:t>
                      </a:r>
                      <a:endParaRPr lang="en-US" sz="1100" b="0" i="0" u="none" strike="noStrike" dirty="0">
                        <a:solidFill>
                          <a:srgbClr val="000000"/>
                        </a:solidFill>
                        <a:effectLst/>
                        <a:latin typeface="Calibri" panose="020F0502020204030204" pitchFamily="34" charset="0"/>
                      </a:endParaRPr>
                    </a:p>
                  </a:txBody>
                  <a:tcPr marL="8411" marR="8411" marT="84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r" fontAlgn="b"/>
                      <a:r>
                        <a:rPr lang="en-US" sz="1100" b="0" i="0" u="none" strike="noStrike" dirty="0">
                          <a:solidFill>
                            <a:srgbClr val="000000"/>
                          </a:solidFill>
                          <a:effectLst/>
                          <a:latin typeface="Calibri" panose="020F0502020204030204" pitchFamily="34" charset="0"/>
                        </a:rPr>
                        <a:t>3</a:t>
                      </a:r>
                    </a:p>
                  </a:txBody>
                  <a:tcPr marL="8411" marR="8411" marT="84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2112158931"/>
                  </a:ext>
                </a:extLst>
              </a:tr>
              <a:tr h="169985">
                <a:tc>
                  <a:txBody>
                    <a:bodyPr/>
                    <a:lstStyle/>
                    <a:p>
                      <a:pPr algn="l" fontAlgn="b"/>
                      <a:r>
                        <a:rPr lang="en-US" sz="1100" b="0" i="0" u="none" strike="noStrike" dirty="0">
                          <a:solidFill>
                            <a:srgbClr val="000000"/>
                          </a:solidFill>
                          <a:effectLst/>
                          <a:latin typeface="Calibri" panose="020F0502020204030204" pitchFamily="34" charset="0"/>
                          <a:cs typeface="Arial" panose="020B0604020202020204" pitchFamily="34" charset="0"/>
                        </a:rPr>
                        <a:t>Smoke Investigation</a:t>
                      </a:r>
                      <a:endParaRPr lang="en-US" sz="1100" b="0" i="0" u="none" strike="noStrike" dirty="0">
                        <a:solidFill>
                          <a:srgbClr val="000000"/>
                        </a:solidFill>
                        <a:effectLst/>
                        <a:latin typeface="Calibri" panose="020F0502020204030204" pitchFamily="34" charset="0"/>
                      </a:endParaRPr>
                    </a:p>
                  </a:txBody>
                  <a:tcPr marL="8411" marR="8411" marT="84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1100" b="0" i="0" u="none" strike="noStrike" dirty="0">
                          <a:solidFill>
                            <a:srgbClr val="000000"/>
                          </a:solidFill>
                          <a:effectLst/>
                          <a:latin typeface="Calibri" panose="020F0502020204030204" pitchFamily="34" charset="0"/>
                        </a:rPr>
                        <a:t>44</a:t>
                      </a:r>
                    </a:p>
                  </a:txBody>
                  <a:tcPr marL="8411" marR="8411" marT="84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1100" b="0" i="0" u="none" strike="noStrike" dirty="0">
                          <a:solidFill>
                            <a:srgbClr val="000000"/>
                          </a:solidFill>
                          <a:effectLst/>
                          <a:latin typeface="Calibri" panose="020F0502020204030204" pitchFamily="34" charset="0"/>
                          <a:cs typeface="Arial" panose="020B0604020202020204" pitchFamily="34" charset="0"/>
                        </a:rPr>
                        <a:t>24</a:t>
                      </a:r>
                      <a:endParaRPr lang="en-US" sz="1100" b="0" i="0" u="none" strike="noStrike" dirty="0">
                        <a:solidFill>
                          <a:srgbClr val="000000"/>
                        </a:solidFill>
                        <a:effectLst/>
                        <a:latin typeface="Calibri" panose="020F0502020204030204" pitchFamily="34" charset="0"/>
                      </a:endParaRPr>
                    </a:p>
                  </a:txBody>
                  <a:tcPr marL="8411" marR="8411" marT="84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1100" b="0" i="0" u="none" strike="noStrike" dirty="0">
                          <a:solidFill>
                            <a:srgbClr val="000000"/>
                          </a:solidFill>
                          <a:effectLst/>
                          <a:latin typeface="Calibri" panose="020F0502020204030204" pitchFamily="34" charset="0"/>
                          <a:cs typeface="Arial" panose="020B0604020202020204" pitchFamily="34" charset="0"/>
                        </a:rPr>
                        <a:t>35</a:t>
                      </a:r>
                      <a:endParaRPr lang="en-US" sz="1100" b="0" i="0" u="none" strike="noStrike" dirty="0">
                        <a:solidFill>
                          <a:srgbClr val="000000"/>
                        </a:solidFill>
                        <a:effectLst/>
                        <a:latin typeface="Calibri" panose="020F0502020204030204" pitchFamily="34" charset="0"/>
                      </a:endParaRPr>
                    </a:p>
                  </a:txBody>
                  <a:tcPr marL="8411" marR="8411" marT="84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1100" b="0" i="0" u="none" strike="noStrike" dirty="0">
                          <a:solidFill>
                            <a:srgbClr val="000000"/>
                          </a:solidFill>
                          <a:effectLst/>
                          <a:latin typeface="Calibri" panose="020F0502020204030204" pitchFamily="34" charset="0"/>
                          <a:cs typeface="Arial" panose="020B0604020202020204" pitchFamily="34" charset="0"/>
                        </a:rPr>
                        <a:t>47</a:t>
                      </a:r>
                      <a:endParaRPr lang="en-US" sz="1100" b="0" i="0" u="none" strike="noStrike" dirty="0">
                        <a:solidFill>
                          <a:srgbClr val="000000"/>
                        </a:solidFill>
                        <a:effectLst/>
                        <a:latin typeface="Calibri" panose="020F0502020204030204" pitchFamily="34" charset="0"/>
                      </a:endParaRPr>
                    </a:p>
                  </a:txBody>
                  <a:tcPr marL="8411" marR="8411" marT="84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1100" b="0" i="0" u="none" strike="noStrike" dirty="0">
                          <a:solidFill>
                            <a:srgbClr val="000000"/>
                          </a:solidFill>
                          <a:effectLst/>
                          <a:latin typeface="Calibri" panose="020F0502020204030204" pitchFamily="34" charset="0"/>
                          <a:cs typeface="Arial" panose="020B0604020202020204" pitchFamily="34" charset="0"/>
                        </a:rPr>
                        <a:t>50</a:t>
                      </a:r>
                      <a:endParaRPr lang="en-US" sz="1100" b="0" i="0" u="none" strike="noStrike" dirty="0">
                        <a:solidFill>
                          <a:srgbClr val="000000"/>
                        </a:solidFill>
                        <a:effectLst/>
                        <a:latin typeface="Calibri" panose="020F0502020204030204" pitchFamily="34" charset="0"/>
                      </a:endParaRPr>
                    </a:p>
                  </a:txBody>
                  <a:tcPr marL="8411" marR="8411" marT="84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1100" b="0" i="0" u="none" strike="noStrike" dirty="0">
                          <a:solidFill>
                            <a:srgbClr val="000000"/>
                          </a:solidFill>
                          <a:effectLst/>
                          <a:latin typeface="Calibri" panose="020F0502020204030204" pitchFamily="34" charset="0"/>
                          <a:cs typeface="Arial" panose="020B0604020202020204" pitchFamily="34" charset="0"/>
                        </a:rPr>
                        <a:t>35</a:t>
                      </a:r>
                      <a:endParaRPr lang="en-US" sz="1100" b="0" i="0" u="none" strike="noStrike" dirty="0">
                        <a:solidFill>
                          <a:srgbClr val="000000"/>
                        </a:solidFill>
                        <a:effectLst/>
                        <a:latin typeface="Calibri" panose="020F0502020204030204" pitchFamily="34" charset="0"/>
                      </a:endParaRPr>
                    </a:p>
                  </a:txBody>
                  <a:tcPr marL="8411" marR="8411" marT="84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1100" b="0" i="0" u="none" strike="noStrike" dirty="0">
                          <a:solidFill>
                            <a:srgbClr val="000000"/>
                          </a:solidFill>
                          <a:effectLst/>
                          <a:latin typeface="Calibri" panose="020F0502020204030204" pitchFamily="34" charset="0"/>
                          <a:cs typeface="Arial" panose="020B0604020202020204" pitchFamily="34" charset="0"/>
                        </a:rPr>
                        <a:t>36</a:t>
                      </a:r>
                      <a:endParaRPr lang="en-US" sz="1100" b="0" i="0" u="none" strike="noStrike" dirty="0">
                        <a:solidFill>
                          <a:srgbClr val="000000"/>
                        </a:solidFill>
                        <a:effectLst/>
                        <a:latin typeface="Calibri" panose="020F0502020204030204" pitchFamily="34" charset="0"/>
                      </a:endParaRPr>
                    </a:p>
                  </a:txBody>
                  <a:tcPr marL="8411" marR="8411" marT="84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1100" b="0" i="0" u="none" strike="noStrike" dirty="0">
                          <a:solidFill>
                            <a:srgbClr val="000000"/>
                          </a:solidFill>
                          <a:effectLst/>
                          <a:latin typeface="Calibri" panose="020F0502020204030204" pitchFamily="34" charset="0"/>
                          <a:cs typeface="Arial" panose="020B0604020202020204" pitchFamily="34" charset="0"/>
                        </a:rPr>
                        <a:t>41</a:t>
                      </a:r>
                      <a:endParaRPr lang="en-US" sz="1100" b="0" i="0" u="none" strike="noStrike" dirty="0">
                        <a:solidFill>
                          <a:srgbClr val="000000"/>
                        </a:solidFill>
                        <a:effectLst/>
                        <a:latin typeface="Calibri" panose="020F0502020204030204" pitchFamily="34" charset="0"/>
                      </a:endParaRPr>
                    </a:p>
                  </a:txBody>
                  <a:tcPr marL="8411" marR="8411" marT="84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1100" b="0" i="0" u="none" strike="noStrike" dirty="0">
                          <a:solidFill>
                            <a:srgbClr val="000000"/>
                          </a:solidFill>
                          <a:effectLst/>
                          <a:latin typeface="Calibri" panose="020F0502020204030204" pitchFamily="34" charset="0"/>
                        </a:rPr>
                        <a:t>21</a:t>
                      </a:r>
                    </a:p>
                  </a:txBody>
                  <a:tcPr marL="8411" marR="8411" marT="84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217661655"/>
                  </a:ext>
                </a:extLst>
              </a:tr>
              <a:tr h="169985">
                <a:tc>
                  <a:txBody>
                    <a:bodyPr/>
                    <a:lstStyle/>
                    <a:p>
                      <a:pPr algn="l" fontAlgn="b"/>
                      <a:r>
                        <a:rPr lang="en-US" sz="1100" b="0" i="0" u="none" strike="noStrike" dirty="0">
                          <a:solidFill>
                            <a:srgbClr val="000000"/>
                          </a:solidFill>
                          <a:effectLst/>
                          <a:latin typeface="Calibri" panose="020F0502020204030204" pitchFamily="34" charset="0"/>
                          <a:cs typeface="Arial" panose="020B0604020202020204" pitchFamily="34" charset="0"/>
                        </a:rPr>
                        <a:t>Brush Fire</a:t>
                      </a:r>
                      <a:endParaRPr lang="en-US" sz="1100" b="0" i="0" u="none" strike="noStrike" dirty="0">
                        <a:solidFill>
                          <a:srgbClr val="000000"/>
                        </a:solidFill>
                        <a:effectLst/>
                        <a:latin typeface="Calibri" panose="020F0502020204030204" pitchFamily="34" charset="0"/>
                      </a:endParaRPr>
                    </a:p>
                  </a:txBody>
                  <a:tcPr marL="8411" marR="8411" marT="84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r" fontAlgn="b"/>
                      <a:r>
                        <a:rPr lang="en-US" sz="1100" b="0" i="0" u="none" strike="noStrike" dirty="0">
                          <a:solidFill>
                            <a:srgbClr val="000000"/>
                          </a:solidFill>
                          <a:effectLst/>
                          <a:latin typeface="Calibri" panose="020F0502020204030204" pitchFamily="34" charset="0"/>
                        </a:rPr>
                        <a:t>21</a:t>
                      </a:r>
                    </a:p>
                  </a:txBody>
                  <a:tcPr marL="8411" marR="8411" marT="84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r" fontAlgn="b"/>
                      <a:r>
                        <a:rPr lang="en-US" sz="1100" b="0" i="0" u="none" strike="noStrike" dirty="0">
                          <a:solidFill>
                            <a:srgbClr val="000000"/>
                          </a:solidFill>
                          <a:effectLst/>
                          <a:latin typeface="Calibri" panose="020F0502020204030204" pitchFamily="34" charset="0"/>
                          <a:cs typeface="Arial" panose="020B0604020202020204" pitchFamily="34" charset="0"/>
                        </a:rPr>
                        <a:t>16</a:t>
                      </a:r>
                      <a:endParaRPr lang="en-US" sz="1100" b="0" i="0" u="none" strike="noStrike" dirty="0">
                        <a:solidFill>
                          <a:srgbClr val="000000"/>
                        </a:solidFill>
                        <a:effectLst/>
                        <a:latin typeface="Calibri" panose="020F0502020204030204" pitchFamily="34" charset="0"/>
                      </a:endParaRPr>
                    </a:p>
                  </a:txBody>
                  <a:tcPr marL="8411" marR="8411" marT="84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r" fontAlgn="b"/>
                      <a:r>
                        <a:rPr lang="en-US" sz="1100" b="0" i="0" u="none" strike="noStrike" dirty="0">
                          <a:solidFill>
                            <a:srgbClr val="000000"/>
                          </a:solidFill>
                          <a:effectLst/>
                          <a:latin typeface="Calibri" panose="020F0502020204030204" pitchFamily="34" charset="0"/>
                          <a:cs typeface="Arial" panose="020B0604020202020204" pitchFamily="34" charset="0"/>
                        </a:rPr>
                        <a:t>15</a:t>
                      </a:r>
                      <a:endParaRPr lang="en-US" sz="1100" b="0" i="0" u="none" strike="noStrike" dirty="0">
                        <a:solidFill>
                          <a:srgbClr val="000000"/>
                        </a:solidFill>
                        <a:effectLst/>
                        <a:latin typeface="Calibri" panose="020F0502020204030204" pitchFamily="34" charset="0"/>
                      </a:endParaRPr>
                    </a:p>
                  </a:txBody>
                  <a:tcPr marL="8411" marR="8411" marT="84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r" fontAlgn="b"/>
                      <a:r>
                        <a:rPr lang="en-US" sz="1100" b="0" i="0" u="none" strike="noStrike" dirty="0">
                          <a:solidFill>
                            <a:srgbClr val="000000"/>
                          </a:solidFill>
                          <a:effectLst/>
                          <a:latin typeface="Calibri" panose="020F0502020204030204" pitchFamily="34" charset="0"/>
                          <a:cs typeface="Arial" panose="020B0604020202020204" pitchFamily="34" charset="0"/>
                        </a:rPr>
                        <a:t>26</a:t>
                      </a:r>
                      <a:endParaRPr lang="en-US" sz="1100" b="0" i="0" u="none" strike="noStrike" dirty="0">
                        <a:solidFill>
                          <a:srgbClr val="000000"/>
                        </a:solidFill>
                        <a:effectLst/>
                        <a:latin typeface="Calibri" panose="020F0502020204030204" pitchFamily="34" charset="0"/>
                      </a:endParaRPr>
                    </a:p>
                  </a:txBody>
                  <a:tcPr marL="8411" marR="8411" marT="84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r" fontAlgn="b"/>
                      <a:r>
                        <a:rPr lang="en-US" sz="1100" b="0" i="0" u="none" strike="noStrike" dirty="0">
                          <a:solidFill>
                            <a:srgbClr val="000000"/>
                          </a:solidFill>
                          <a:effectLst/>
                          <a:latin typeface="Calibri" panose="020F0502020204030204" pitchFamily="34" charset="0"/>
                          <a:cs typeface="Arial" panose="020B0604020202020204" pitchFamily="34" charset="0"/>
                        </a:rPr>
                        <a:t>25</a:t>
                      </a:r>
                      <a:endParaRPr lang="en-US" sz="1100" b="0" i="0" u="none" strike="noStrike" dirty="0">
                        <a:solidFill>
                          <a:srgbClr val="000000"/>
                        </a:solidFill>
                        <a:effectLst/>
                        <a:latin typeface="Calibri" panose="020F0502020204030204" pitchFamily="34" charset="0"/>
                      </a:endParaRPr>
                    </a:p>
                  </a:txBody>
                  <a:tcPr marL="8411" marR="8411" marT="84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r" fontAlgn="b"/>
                      <a:r>
                        <a:rPr lang="en-US" sz="1100" b="0" i="0" u="none" strike="noStrike" dirty="0">
                          <a:solidFill>
                            <a:srgbClr val="000000"/>
                          </a:solidFill>
                          <a:effectLst/>
                          <a:latin typeface="Calibri" panose="020F0502020204030204" pitchFamily="34" charset="0"/>
                          <a:cs typeface="Arial" panose="020B0604020202020204" pitchFamily="34" charset="0"/>
                        </a:rPr>
                        <a:t>11</a:t>
                      </a:r>
                      <a:endParaRPr lang="en-US" sz="1100" b="0" i="0" u="none" strike="noStrike" dirty="0">
                        <a:solidFill>
                          <a:srgbClr val="000000"/>
                        </a:solidFill>
                        <a:effectLst/>
                        <a:latin typeface="Calibri" panose="020F0502020204030204" pitchFamily="34" charset="0"/>
                      </a:endParaRPr>
                    </a:p>
                  </a:txBody>
                  <a:tcPr marL="8411" marR="8411" marT="84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r" fontAlgn="b"/>
                      <a:r>
                        <a:rPr lang="en-US" sz="1100" b="0" i="0" u="none" strike="noStrike" dirty="0">
                          <a:solidFill>
                            <a:srgbClr val="000000"/>
                          </a:solidFill>
                          <a:effectLst/>
                          <a:latin typeface="Calibri" panose="020F0502020204030204" pitchFamily="34" charset="0"/>
                          <a:cs typeface="Arial" panose="020B0604020202020204" pitchFamily="34" charset="0"/>
                        </a:rPr>
                        <a:t>23</a:t>
                      </a:r>
                      <a:endParaRPr lang="en-US" sz="1100" b="0" i="0" u="none" strike="noStrike" dirty="0">
                        <a:solidFill>
                          <a:srgbClr val="000000"/>
                        </a:solidFill>
                        <a:effectLst/>
                        <a:latin typeface="Calibri" panose="020F0502020204030204" pitchFamily="34" charset="0"/>
                      </a:endParaRPr>
                    </a:p>
                  </a:txBody>
                  <a:tcPr marL="8411" marR="8411" marT="84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r" fontAlgn="b"/>
                      <a:r>
                        <a:rPr lang="en-US" sz="1100" b="0" i="0" u="none" strike="noStrike" dirty="0">
                          <a:solidFill>
                            <a:srgbClr val="000000"/>
                          </a:solidFill>
                          <a:effectLst/>
                          <a:latin typeface="Calibri" panose="020F0502020204030204" pitchFamily="34" charset="0"/>
                          <a:cs typeface="Arial" panose="020B0604020202020204" pitchFamily="34" charset="0"/>
                        </a:rPr>
                        <a:t>5</a:t>
                      </a:r>
                      <a:endParaRPr lang="en-US" sz="1100" b="0" i="0" u="none" strike="noStrike" dirty="0">
                        <a:solidFill>
                          <a:srgbClr val="000000"/>
                        </a:solidFill>
                        <a:effectLst/>
                        <a:latin typeface="Calibri" panose="020F0502020204030204" pitchFamily="34" charset="0"/>
                      </a:endParaRPr>
                    </a:p>
                  </a:txBody>
                  <a:tcPr marL="8411" marR="8411" marT="84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r" fontAlgn="b"/>
                      <a:r>
                        <a:rPr lang="en-US" sz="1100" b="0" i="0" u="none" strike="noStrike" dirty="0">
                          <a:solidFill>
                            <a:srgbClr val="000000"/>
                          </a:solidFill>
                          <a:effectLst/>
                          <a:latin typeface="Calibri" panose="020F0502020204030204" pitchFamily="34" charset="0"/>
                        </a:rPr>
                        <a:t>19</a:t>
                      </a:r>
                    </a:p>
                  </a:txBody>
                  <a:tcPr marL="8411" marR="8411" marT="84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4082717948"/>
                  </a:ext>
                </a:extLst>
              </a:tr>
              <a:tr h="169985">
                <a:tc>
                  <a:txBody>
                    <a:bodyPr/>
                    <a:lstStyle/>
                    <a:p>
                      <a:pPr algn="l" fontAlgn="b"/>
                      <a:r>
                        <a:rPr lang="en-US" sz="1100" b="0" i="0" u="none" strike="noStrike" dirty="0">
                          <a:solidFill>
                            <a:srgbClr val="000000"/>
                          </a:solidFill>
                          <a:effectLst/>
                          <a:latin typeface="Calibri" panose="020F0502020204030204" pitchFamily="34" charset="0"/>
                          <a:cs typeface="Arial" panose="020B0604020202020204" pitchFamily="34" charset="0"/>
                        </a:rPr>
                        <a:t>Unauthorized Burning</a:t>
                      </a:r>
                      <a:endParaRPr lang="en-US" sz="1100" b="0" i="0" u="none" strike="noStrike" dirty="0">
                        <a:solidFill>
                          <a:srgbClr val="000000"/>
                        </a:solidFill>
                        <a:effectLst/>
                        <a:latin typeface="Calibri" panose="020F0502020204030204" pitchFamily="34" charset="0"/>
                      </a:endParaRPr>
                    </a:p>
                  </a:txBody>
                  <a:tcPr marL="8411" marR="8411" marT="84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1100" b="0" i="0" u="none" strike="noStrike" dirty="0">
                          <a:solidFill>
                            <a:srgbClr val="000000"/>
                          </a:solidFill>
                          <a:effectLst/>
                          <a:latin typeface="Calibri" panose="020F0502020204030204" pitchFamily="34" charset="0"/>
                        </a:rPr>
                        <a:t>5</a:t>
                      </a:r>
                    </a:p>
                  </a:txBody>
                  <a:tcPr marL="8411" marR="8411" marT="84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1100" b="0" i="0" u="none" strike="noStrike" dirty="0">
                          <a:solidFill>
                            <a:srgbClr val="000000"/>
                          </a:solidFill>
                          <a:effectLst/>
                          <a:latin typeface="Calibri" panose="020F0502020204030204" pitchFamily="34" charset="0"/>
                          <a:cs typeface="Arial" panose="020B0604020202020204" pitchFamily="34" charset="0"/>
                        </a:rPr>
                        <a:t>16</a:t>
                      </a:r>
                      <a:endParaRPr lang="en-US" sz="1100" b="0" i="0" u="none" strike="noStrike" dirty="0">
                        <a:solidFill>
                          <a:srgbClr val="000000"/>
                        </a:solidFill>
                        <a:effectLst/>
                        <a:latin typeface="Calibri" panose="020F0502020204030204" pitchFamily="34" charset="0"/>
                      </a:endParaRPr>
                    </a:p>
                  </a:txBody>
                  <a:tcPr marL="8411" marR="8411" marT="84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1100" b="0" i="0" u="none" strike="noStrike" dirty="0">
                          <a:solidFill>
                            <a:srgbClr val="000000"/>
                          </a:solidFill>
                          <a:effectLst/>
                          <a:latin typeface="Calibri" panose="020F0502020204030204" pitchFamily="34" charset="0"/>
                          <a:cs typeface="Arial" panose="020B0604020202020204" pitchFamily="34" charset="0"/>
                        </a:rPr>
                        <a:t>17</a:t>
                      </a:r>
                      <a:endParaRPr lang="en-US" sz="1100" b="0" i="0" u="none" strike="noStrike" dirty="0">
                        <a:solidFill>
                          <a:srgbClr val="000000"/>
                        </a:solidFill>
                        <a:effectLst/>
                        <a:latin typeface="Calibri" panose="020F0502020204030204" pitchFamily="34" charset="0"/>
                      </a:endParaRPr>
                    </a:p>
                  </a:txBody>
                  <a:tcPr marL="8411" marR="8411" marT="84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1100" b="0" i="0" u="none" strike="noStrike" dirty="0">
                          <a:solidFill>
                            <a:srgbClr val="000000"/>
                          </a:solidFill>
                          <a:effectLst/>
                          <a:latin typeface="Calibri" panose="020F0502020204030204" pitchFamily="34" charset="0"/>
                          <a:cs typeface="Arial" panose="020B0604020202020204" pitchFamily="34" charset="0"/>
                        </a:rPr>
                        <a:t>9</a:t>
                      </a:r>
                      <a:endParaRPr lang="en-US" sz="1100" b="0" i="0" u="none" strike="noStrike" dirty="0">
                        <a:solidFill>
                          <a:srgbClr val="000000"/>
                        </a:solidFill>
                        <a:effectLst/>
                        <a:latin typeface="Calibri" panose="020F0502020204030204" pitchFamily="34" charset="0"/>
                      </a:endParaRPr>
                    </a:p>
                  </a:txBody>
                  <a:tcPr marL="8411" marR="8411" marT="84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1100" b="0" i="0" u="none" strike="noStrike" dirty="0">
                          <a:solidFill>
                            <a:srgbClr val="000000"/>
                          </a:solidFill>
                          <a:effectLst/>
                          <a:latin typeface="Calibri" panose="020F0502020204030204" pitchFamily="34" charset="0"/>
                          <a:cs typeface="Arial" panose="020B0604020202020204" pitchFamily="34" charset="0"/>
                        </a:rPr>
                        <a:t>7</a:t>
                      </a:r>
                      <a:endParaRPr lang="en-US" sz="1100" b="0" i="0" u="none" strike="noStrike" dirty="0">
                        <a:solidFill>
                          <a:srgbClr val="000000"/>
                        </a:solidFill>
                        <a:effectLst/>
                        <a:latin typeface="Calibri" panose="020F0502020204030204" pitchFamily="34" charset="0"/>
                      </a:endParaRPr>
                    </a:p>
                  </a:txBody>
                  <a:tcPr marL="8411" marR="8411" marT="84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1100" b="0" i="0" u="none" strike="noStrike" dirty="0">
                          <a:solidFill>
                            <a:srgbClr val="000000"/>
                          </a:solidFill>
                          <a:effectLst/>
                          <a:latin typeface="Calibri" panose="020F0502020204030204" pitchFamily="34" charset="0"/>
                          <a:cs typeface="Arial" panose="020B0604020202020204" pitchFamily="34" charset="0"/>
                        </a:rPr>
                        <a:t>10</a:t>
                      </a:r>
                      <a:endParaRPr lang="en-US" sz="1100" b="0" i="0" u="none" strike="noStrike" dirty="0">
                        <a:solidFill>
                          <a:srgbClr val="000000"/>
                        </a:solidFill>
                        <a:effectLst/>
                        <a:latin typeface="Calibri" panose="020F0502020204030204" pitchFamily="34" charset="0"/>
                      </a:endParaRPr>
                    </a:p>
                  </a:txBody>
                  <a:tcPr marL="8411" marR="8411" marT="84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1100" b="0" i="0" u="none" strike="noStrike" dirty="0">
                          <a:solidFill>
                            <a:srgbClr val="000000"/>
                          </a:solidFill>
                          <a:effectLst/>
                          <a:latin typeface="Calibri" panose="020F0502020204030204" pitchFamily="34" charset="0"/>
                          <a:cs typeface="Arial" panose="020B0604020202020204" pitchFamily="34" charset="0"/>
                        </a:rPr>
                        <a:t>12</a:t>
                      </a:r>
                      <a:endParaRPr lang="en-US" sz="1100" b="0" i="0" u="none" strike="noStrike" dirty="0">
                        <a:solidFill>
                          <a:srgbClr val="000000"/>
                        </a:solidFill>
                        <a:effectLst/>
                        <a:latin typeface="Calibri" panose="020F0502020204030204" pitchFamily="34" charset="0"/>
                      </a:endParaRPr>
                    </a:p>
                  </a:txBody>
                  <a:tcPr marL="8411" marR="8411" marT="84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1100" b="0" i="0" u="none" strike="noStrike" dirty="0">
                          <a:solidFill>
                            <a:srgbClr val="000000"/>
                          </a:solidFill>
                          <a:effectLst/>
                          <a:latin typeface="Calibri" panose="020F0502020204030204" pitchFamily="34" charset="0"/>
                          <a:cs typeface="Arial" panose="020B0604020202020204" pitchFamily="34" charset="0"/>
                        </a:rPr>
                        <a:t>10</a:t>
                      </a:r>
                      <a:endParaRPr lang="en-US" sz="1100" b="0" i="0" u="none" strike="noStrike" dirty="0">
                        <a:solidFill>
                          <a:srgbClr val="000000"/>
                        </a:solidFill>
                        <a:effectLst/>
                        <a:latin typeface="Calibri" panose="020F0502020204030204" pitchFamily="34" charset="0"/>
                      </a:endParaRPr>
                    </a:p>
                  </a:txBody>
                  <a:tcPr marL="8411" marR="8411" marT="84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1100" b="0" i="0" u="none" strike="noStrike" dirty="0">
                          <a:solidFill>
                            <a:srgbClr val="000000"/>
                          </a:solidFill>
                          <a:effectLst/>
                          <a:latin typeface="Calibri" panose="020F0502020204030204" pitchFamily="34" charset="0"/>
                        </a:rPr>
                        <a:t>8</a:t>
                      </a:r>
                    </a:p>
                  </a:txBody>
                  <a:tcPr marL="8411" marR="8411" marT="84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502789137"/>
                  </a:ext>
                </a:extLst>
              </a:tr>
              <a:tr h="169985">
                <a:tc>
                  <a:txBody>
                    <a:bodyPr/>
                    <a:lstStyle/>
                    <a:p>
                      <a:pPr algn="l" fontAlgn="b"/>
                      <a:r>
                        <a:rPr lang="en-US" sz="1100" b="0" i="0" u="none" strike="noStrike" dirty="0">
                          <a:solidFill>
                            <a:srgbClr val="000000"/>
                          </a:solidFill>
                          <a:effectLst/>
                          <a:latin typeface="Calibri" panose="020F0502020204030204" pitchFamily="34" charset="0"/>
                          <a:cs typeface="Arial" panose="020B0604020202020204" pitchFamily="34" charset="0"/>
                        </a:rPr>
                        <a:t>Power Lines Down</a:t>
                      </a:r>
                      <a:endParaRPr lang="en-US" sz="1100" b="0" i="0" u="none" strike="noStrike" dirty="0">
                        <a:solidFill>
                          <a:srgbClr val="000000"/>
                        </a:solidFill>
                        <a:effectLst/>
                        <a:latin typeface="Calibri" panose="020F0502020204030204" pitchFamily="34" charset="0"/>
                      </a:endParaRPr>
                    </a:p>
                  </a:txBody>
                  <a:tcPr marL="8411" marR="8411" marT="84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r" fontAlgn="b"/>
                      <a:r>
                        <a:rPr lang="en-US" sz="1100" b="0" i="0" u="none" strike="noStrike" dirty="0">
                          <a:solidFill>
                            <a:srgbClr val="000000"/>
                          </a:solidFill>
                          <a:effectLst/>
                          <a:latin typeface="Calibri" panose="020F0502020204030204" pitchFamily="34" charset="0"/>
                        </a:rPr>
                        <a:t>41</a:t>
                      </a:r>
                    </a:p>
                  </a:txBody>
                  <a:tcPr marL="8411" marR="8411" marT="84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r" fontAlgn="b"/>
                      <a:r>
                        <a:rPr lang="en-US" sz="1100" b="0" i="0" u="none" strike="noStrike" dirty="0">
                          <a:solidFill>
                            <a:srgbClr val="000000"/>
                          </a:solidFill>
                          <a:effectLst/>
                          <a:latin typeface="Calibri" panose="020F0502020204030204" pitchFamily="34" charset="0"/>
                          <a:cs typeface="Arial" panose="020B0604020202020204" pitchFamily="34" charset="0"/>
                        </a:rPr>
                        <a:t>39</a:t>
                      </a:r>
                      <a:endParaRPr lang="en-US" sz="1100" b="0" i="0" u="none" strike="noStrike" dirty="0">
                        <a:solidFill>
                          <a:srgbClr val="000000"/>
                        </a:solidFill>
                        <a:effectLst/>
                        <a:latin typeface="Calibri" panose="020F0502020204030204" pitchFamily="34" charset="0"/>
                      </a:endParaRPr>
                    </a:p>
                  </a:txBody>
                  <a:tcPr marL="8411" marR="8411" marT="84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r" fontAlgn="b"/>
                      <a:r>
                        <a:rPr lang="en-US" sz="1100" b="0" i="0" u="none" strike="noStrike" dirty="0">
                          <a:solidFill>
                            <a:srgbClr val="000000"/>
                          </a:solidFill>
                          <a:effectLst/>
                          <a:latin typeface="Calibri" panose="020F0502020204030204" pitchFamily="34" charset="0"/>
                          <a:cs typeface="Arial" panose="020B0604020202020204" pitchFamily="34" charset="0"/>
                        </a:rPr>
                        <a:t>16</a:t>
                      </a:r>
                      <a:endParaRPr lang="en-US" sz="1100" b="0" i="0" u="none" strike="noStrike" dirty="0">
                        <a:solidFill>
                          <a:srgbClr val="000000"/>
                        </a:solidFill>
                        <a:effectLst/>
                        <a:latin typeface="Calibri" panose="020F0502020204030204" pitchFamily="34" charset="0"/>
                      </a:endParaRPr>
                    </a:p>
                  </a:txBody>
                  <a:tcPr marL="8411" marR="8411" marT="84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r" fontAlgn="b"/>
                      <a:r>
                        <a:rPr lang="en-US" sz="1100" b="0" i="0" u="none" strike="noStrike" dirty="0">
                          <a:solidFill>
                            <a:srgbClr val="000000"/>
                          </a:solidFill>
                          <a:effectLst/>
                          <a:latin typeface="Calibri" panose="020F0502020204030204" pitchFamily="34" charset="0"/>
                          <a:cs typeface="Arial" panose="020B0604020202020204" pitchFamily="34" charset="0"/>
                        </a:rPr>
                        <a:t>28</a:t>
                      </a:r>
                      <a:endParaRPr lang="en-US" sz="1100" b="0" i="0" u="none" strike="noStrike" dirty="0">
                        <a:solidFill>
                          <a:srgbClr val="000000"/>
                        </a:solidFill>
                        <a:effectLst/>
                        <a:latin typeface="Calibri" panose="020F0502020204030204" pitchFamily="34" charset="0"/>
                      </a:endParaRPr>
                    </a:p>
                  </a:txBody>
                  <a:tcPr marL="8411" marR="8411" marT="84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r" fontAlgn="b"/>
                      <a:r>
                        <a:rPr lang="en-US" sz="1100" b="0" i="0" u="none" strike="noStrike" dirty="0">
                          <a:solidFill>
                            <a:srgbClr val="000000"/>
                          </a:solidFill>
                          <a:effectLst/>
                          <a:latin typeface="Calibri" panose="020F0502020204030204" pitchFamily="34" charset="0"/>
                          <a:cs typeface="Arial" panose="020B0604020202020204" pitchFamily="34" charset="0"/>
                        </a:rPr>
                        <a:t>14</a:t>
                      </a:r>
                      <a:endParaRPr lang="en-US" sz="1100" b="0" i="0" u="none" strike="noStrike" dirty="0">
                        <a:solidFill>
                          <a:srgbClr val="000000"/>
                        </a:solidFill>
                        <a:effectLst/>
                        <a:latin typeface="Calibri" panose="020F0502020204030204" pitchFamily="34" charset="0"/>
                      </a:endParaRPr>
                    </a:p>
                  </a:txBody>
                  <a:tcPr marL="8411" marR="8411" marT="84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r" fontAlgn="b"/>
                      <a:r>
                        <a:rPr lang="en-US" sz="1100" b="0" i="0" u="none" strike="noStrike" dirty="0">
                          <a:solidFill>
                            <a:srgbClr val="000000"/>
                          </a:solidFill>
                          <a:effectLst/>
                          <a:latin typeface="Calibri" panose="020F0502020204030204" pitchFamily="34" charset="0"/>
                          <a:cs typeface="Arial" panose="020B0604020202020204" pitchFamily="34" charset="0"/>
                        </a:rPr>
                        <a:t>50</a:t>
                      </a:r>
                      <a:endParaRPr lang="en-US" sz="1100" b="0" i="0" u="none" strike="noStrike" dirty="0">
                        <a:solidFill>
                          <a:srgbClr val="000000"/>
                        </a:solidFill>
                        <a:effectLst/>
                        <a:latin typeface="Calibri" panose="020F0502020204030204" pitchFamily="34" charset="0"/>
                      </a:endParaRPr>
                    </a:p>
                  </a:txBody>
                  <a:tcPr marL="8411" marR="8411" marT="84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r" fontAlgn="b"/>
                      <a:r>
                        <a:rPr lang="en-US" sz="1100" b="0" i="0" u="none" strike="noStrike" dirty="0">
                          <a:solidFill>
                            <a:srgbClr val="000000"/>
                          </a:solidFill>
                          <a:effectLst/>
                          <a:latin typeface="Calibri" panose="020F0502020204030204" pitchFamily="34" charset="0"/>
                          <a:cs typeface="Arial" panose="020B0604020202020204" pitchFamily="34" charset="0"/>
                        </a:rPr>
                        <a:t>39</a:t>
                      </a:r>
                      <a:endParaRPr lang="en-US" sz="1100" b="0" i="0" u="none" strike="noStrike" dirty="0">
                        <a:solidFill>
                          <a:srgbClr val="000000"/>
                        </a:solidFill>
                        <a:effectLst/>
                        <a:latin typeface="Calibri" panose="020F0502020204030204" pitchFamily="34" charset="0"/>
                      </a:endParaRPr>
                    </a:p>
                  </a:txBody>
                  <a:tcPr marL="8411" marR="8411" marT="84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r" fontAlgn="b"/>
                      <a:r>
                        <a:rPr lang="en-US" sz="1100" b="0" i="0" u="none" strike="noStrike" dirty="0">
                          <a:solidFill>
                            <a:srgbClr val="000000"/>
                          </a:solidFill>
                          <a:effectLst/>
                          <a:latin typeface="Calibri" panose="020F0502020204030204" pitchFamily="34" charset="0"/>
                          <a:cs typeface="Arial" panose="020B0604020202020204" pitchFamily="34" charset="0"/>
                        </a:rPr>
                        <a:t>32</a:t>
                      </a:r>
                      <a:endParaRPr lang="en-US" sz="1100" b="0" i="0" u="none" strike="noStrike" dirty="0">
                        <a:solidFill>
                          <a:srgbClr val="000000"/>
                        </a:solidFill>
                        <a:effectLst/>
                        <a:latin typeface="Calibri" panose="020F0502020204030204" pitchFamily="34" charset="0"/>
                      </a:endParaRPr>
                    </a:p>
                  </a:txBody>
                  <a:tcPr marL="8411" marR="8411" marT="84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r" fontAlgn="b"/>
                      <a:r>
                        <a:rPr lang="en-US" sz="1100" b="0" i="0" u="none" strike="noStrike" dirty="0">
                          <a:solidFill>
                            <a:srgbClr val="000000"/>
                          </a:solidFill>
                          <a:effectLst/>
                          <a:latin typeface="Calibri" panose="020F0502020204030204" pitchFamily="34" charset="0"/>
                        </a:rPr>
                        <a:t>35</a:t>
                      </a:r>
                    </a:p>
                  </a:txBody>
                  <a:tcPr marL="8411" marR="8411" marT="84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2367518227"/>
                  </a:ext>
                </a:extLst>
              </a:tr>
              <a:tr h="169985">
                <a:tc>
                  <a:txBody>
                    <a:bodyPr/>
                    <a:lstStyle/>
                    <a:p>
                      <a:pPr algn="l" fontAlgn="b"/>
                      <a:r>
                        <a:rPr lang="en-US" sz="1100" b="0" i="0" u="none" strike="noStrike" dirty="0">
                          <a:solidFill>
                            <a:srgbClr val="000000"/>
                          </a:solidFill>
                          <a:effectLst/>
                          <a:latin typeface="Calibri" panose="020F0502020204030204" pitchFamily="34" charset="0"/>
                          <a:cs typeface="Arial" panose="020B0604020202020204" pitchFamily="34" charset="0"/>
                        </a:rPr>
                        <a:t>Fire Alarm / Detector / Sprinkler Activation</a:t>
                      </a:r>
                      <a:endParaRPr lang="en-US" sz="1100" b="0" i="0" u="none" strike="noStrike" dirty="0">
                        <a:solidFill>
                          <a:srgbClr val="000000"/>
                        </a:solidFill>
                        <a:effectLst/>
                        <a:latin typeface="Calibri" panose="020F0502020204030204" pitchFamily="34" charset="0"/>
                      </a:endParaRPr>
                    </a:p>
                  </a:txBody>
                  <a:tcPr marL="8411" marR="8411" marT="84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1100" b="0" i="0" u="none" strike="noStrike" dirty="0">
                          <a:solidFill>
                            <a:srgbClr val="000000"/>
                          </a:solidFill>
                          <a:effectLst/>
                          <a:latin typeface="Calibri" panose="020F0502020204030204" pitchFamily="34" charset="0"/>
                        </a:rPr>
                        <a:t>162</a:t>
                      </a:r>
                    </a:p>
                  </a:txBody>
                  <a:tcPr marL="8411" marR="8411" marT="84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1100" b="0" i="0" u="none" strike="noStrike" dirty="0">
                          <a:solidFill>
                            <a:srgbClr val="000000"/>
                          </a:solidFill>
                          <a:effectLst/>
                          <a:latin typeface="Calibri" panose="020F0502020204030204" pitchFamily="34" charset="0"/>
                          <a:cs typeface="Arial" panose="020B0604020202020204" pitchFamily="34" charset="0"/>
                        </a:rPr>
                        <a:t>165</a:t>
                      </a:r>
                      <a:endParaRPr lang="en-US" sz="1100" b="0" i="0" u="none" strike="noStrike" dirty="0">
                        <a:solidFill>
                          <a:srgbClr val="000000"/>
                        </a:solidFill>
                        <a:effectLst/>
                        <a:latin typeface="Calibri" panose="020F0502020204030204" pitchFamily="34" charset="0"/>
                      </a:endParaRPr>
                    </a:p>
                  </a:txBody>
                  <a:tcPr marL="8411" marR="8411" marT="84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1100" b="0" i="0" u="none" strike="noStrike" dirty="0">
                          <a:solidFill>
                            <a:srgbClr val="000000"/>
                          </a:solidFill>
                          <a:effectLst/>
                          <a:latin typeface="Calibri" panose="020F0502020204030204" pitchFamily="34" charset="0"/>
                          <a:cs typeface="Arial" panose="020B0604020202020204" pitchFamily="34" charset="0"/>
                        </a:rPr>
                        <a:t>172</a:t>
                      </a:r>
                      <a:endParaRPr lang="en-US" sz="1100" b="0" i="0" u="none" strike="noStrike" dirty="0">
                        <a:solidFill>
                          <a:srgbClr val="000000"/>
                        </a:solidFill>
                        <a:effectLst/>
                        <a:latin typeface="Calibri" panose="020F0502020204030204" pitchFamily="34" charset="0"/>
                      </a:endParaRPr>
                    </a:p>
                  </a:txBody>
                  <a:tcPr marL="8411" marR="8411" marT="84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1100" b="0" i="0" u="none" strike="noStrike" dirty="0">
                          <a:solidFill>
                            <a:srgbClr val="000000"/>
                          </a:solidFill>
                          <a:effectLst/>
                          <a:latin typeface="Calibri" panose="020F0502020204030204" pitchFamily="34" charset="0"/>
                          <a:cs typeface="Arial" panose="020B0604020202020204" pitchFamily="34" charset="0"/>
                        </a:rPr>
                        <a:t>184</a:t>
                      </a:r>
                      <a:endParaRPr lang="en-US" sz="1100" b="0" i="0" u="none" strike="noStrike" dirty="0">
                        <a:solidFill>
                          <a:srgbClr val="000000"/>
                        </a:solidFill>
                        <a:effectLst/>
                        <a:latin typeface="Calibri" panose="020F0502020204030204" pitchFamily="34" charset="0"/>
                      </a:endParaRPr>
                    </a:p>
                  </a:txBody>
                  <a:tcPr marL="8411" marR="8411" marT="84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1100" b="0" i="0" u="none" strike="noStrike" dirty="0">
                          <a:solidFill>
                            <a:srgbClr val="000000"/>
                          </a:solidFill>
                          <a:effectLst/>
                          <a:latin typeface="Calibri" panose="020F0502020204030204" pitchFamily="34" charset="0"/>
                          <a:cs typeface="Arial" panose="020B0604020202020204" pitchFamily="34" charset="0"/>
                        </a:rPr>
                        <a:t>237</a:t>
                      </a:r>
                      <a:endParaRPr lang="en-US" sz="1100" b="0" i="0" u="none" strike="noStrike" dirty="0">
                        <a:solidFill>
                          <a:srgbClr val="000000"/>
                        </a:solidFill>
                        <a:effectLst/>
                        <a:latin typeface="Calibri" panose="020F0502020204030204" pitchFamily="34" charset="0"/>
                      </a:endParaRPr>
                    </a:p>
                  </a:txBody>
                  <a:tcPr marL="8411" marR="8411" marT="84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1100" b="0" i="0" u="none" strike="noStrike" dirty="0">
                          <a:solidFill>
                            <a:srgbClr val="000000"/>
                          </a:solidFill>
                          <a:effectLst/>
                          <a:latin typeface="Calibri" panose="020F0502020204030204" pitchFamily="34" charset="0"/>
                          <a:cs typeface="Arial" panose="020B0604020202020204" pitchFamily="34" charset="0"/>
                        </a:rPr>
                        <a:t>202</a:t>
                      </a:r>
                      <a:endParaRPr lang="en-US" sz="1100" b="0" i="0" u="none" strike="noStrike" dirty="0">
                        <a:solidFill>
                          <a:srgbClr val="000000"/>
                        </a:solidFill>
                        <a:effectLst/>
                        <a:latin typeface="Calibri" panose="020F0502020204030204" pitchFamily="34" charset="0"/>
                      </a:endParaRPr>
                    </a:p>
                  </a:txBody>
                  <a:tcPr marL="8411" marR="8411" marT="84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1100" b="0" i="0" u="none" strike="noStrike" dirty="0">
                          <a:solidFill>
                            <a:srgbClr val="000000"/>
                          </a:solidFill>
                          <a:effectLst/>
                          <a:latin typeface="Calibri" panose="020F0502020204030204" pitchFamily="34" charset="0"/>
                          <a:cs typeface="Arial" panose="020B0604020202020204" pitchFamily="34" charset="0"/>
                        </a:rPr>
                        <a:t>175</a:t>
                      </a:r>
                      <a:endParaRPr lang="en-US" sz="1100" b="0" i="0" u="none" strike="noStrike" dirty="0">
                        <a:solidFill>
                          <a:srgbClr val="000000"/>
                        </a:solidFill>
                        <a:effectLst/>
                        <a:latin typeface="Calibri" panose="020F0502020204030204" pitchFamily="34" charset="0"/>
                      </a:endParaRPr>
                    </a:p>
                  </a:txBody>
                  <a:tcPr marL="8411" marR="8411" marT="84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1100" b="0" i="0" u="none" strike="noStrike" dirty="0">
                          <a:solidFill>
                            <a:srgbClr val="000000"/>
                          </a:solidFill>
                          <a:effectLst/>
                          <a:latin typeface="Calibri" panose="020F0502020204030204" pitchFamily="34" charset="0"/>
                          <a:cs typeface="Arial" panose="020B0604020202020204" pitchFamily="34" charset="0"/>
                        </a:rPr>
                        <a:t>179</a:t>
                      </a:r>
                      <a:endParaRPr lang="en-US" sz="1100" b="0" i="0" u="none" strike="noStrike" dirty="0">
                        <a:solidFill>
                          <a:srgbClr val="000000"/>
                        </a:solidFill>
                        <a:effectLst/>
                        <a:latin typeface="Calibri" panose="020F0502020204030204" pitchFamily="34" charset="0"/>
                      </a:endParaRPr>
                    </a:p>
                  </a:txBody>
                  <a:tcPr marL="8411" marR="8411" marT="84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1100" b="0" i="0" u="none" strike="noStrike" dirty="0">
                          <a:solidFill>
                            <a:srgbClr val="000000"/>
                          </a:solidFill>
                          <a:effectLst/>
                          <a:latin typeface="Calibri" panose="020F0502020204030204" pitchFamily="34" charset="0"/>
                        </a:rPr>
                        <a:t>190</a:t>
                      </a:r>
                    </a:p>
                  </a:txBody>
                  <a:tcPr marL="8411" marR="8411" marT="84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061427113"/>
                  </a:ext>
                </a:extLst>
              </a:tr>
              <a:tr h="169985">
                <a:tc>
                  <a:txBody>
                    <a:bodyPr/>
                    <a:lstStyle/>
                    <a:p>
                      <a:pPr algn="l" fontAlgn="b"/>
                      <a:r>
                        <a:rPr lang="en-US" sz="1100" b="0" i="0" u="none" strike="noStrike" dirty="0">
                          <a:solidFill>
                            <a:srgbClr val="000000"/>
                          </a:solidFill>
                          <a:effectLst/>
                          <a:latin typeface="Calibri" panose="020F0502020204030204" pitchFamily="34" charset="0"/>
                          <a:cs typeface="Arial" panose="020B0604020202020204" pitchFamily="34" charset="0"/>
                        </a:rPr>
                        <a:t>Carbon Monoxide Alarms</a:t>
                      </a:r>
                      <a:endParaRPr lang="en-US" sz="1100" b="0" i="0" u="none" strike="noStrike" dirty="0">
                        <a:solidFill>
                          <a:srgbClr val="000000"/>
                        </a:solidFill>
                        <a:effectLst/>
                        <a:latin typeface="Calibri" panose="020F0502020204030204" pitchFamily="34" charset="0"/>
                      </a:endParaRPr>
                    </a:p>
                  </a:txBody>
                  <a:tcPr marL="8411" marR="8411" marT="84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r" fontAlgn="b"/>
                      <a:r>
                        <a:rPr lang="en-US" sz="1100" b="0" i="0" u="none" strike="noStrike" dirty="0">
                          <a:solidFill>
                            <a:srgbClr val="000000"/>
                          </a:solidFill>
                          <a:effectLst/>
                          <a:latin typeface="Calibri" panose="020F0502020204030204" pitchFamily="34" charset="0"/>
                        </a:rPr>
                        <a:t>28</a:t>
                      </a:r>
                    </a:p>
                  </a:txBody>
                  <a:tcPr marL="8411" marR="8411" marT="84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r" fontAlgn="b"/>
                      <a:r>
                        <a:rPr lang="en-US" sz="1100" b="0" i="0" u="none" strike="noStrike" dirty="0">
                          <a:solidFill>
                            <a:srgbClr val="000000"/>
                          </a:solidFill>
                          <a:effectLst/>
                          <a:latin typeface="Calibri" panose="020F0502020204030204" pitchFamily="34" charset="0"/>
                          <a:cs typeface="Arial" panose="020B0604020202020204" pitchFamily="34" charset="0"/>
                        </a:rPr>
                        <a:t>21</a:t>
                      </a:r>
                      <a:endParaRPr lang="en-US" sz="1100" b="0" i="0" u="none" strike="noStrike" dirty="0">
                        <a:solidFill>
                          <a:srgbClr val="000000"/>
                        </a:solidFill>
                        <a:effectLst/>
                        <a:latin typeface="Calibri" panose="020F0502020204030204" pitchFamily="34" charset="0"/>
                      </a:endParaRPr>
                    </a:p>
                  </a:txBody>
                  <a:tcPr marL="8411" marR="8411" marT="84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r" fontAlgn="b"/>
                      <a:r>
                        <a:rPr lang="en-US" sz="1100" b="0" i="0" u="none" strike="noStrike" dirty="0">
                          <a:solidFill>
                            <a:srgbClr val="000000"/>
                          </a:solidFill>
                          <a:effectLst/>
                          <a:latin typeface="Calibri" panose="020F0502020204030204" pitchFamily="34" charset="0"/>
                          <a:cs typeface="Arial" panose="020B0604020202020204" pitchFamily="34" charset="0"/>
                        </a:rPr>
                        <a:t>26</a:t>
                      </a:r>
                      <a:endParaRPr lang="en-US" sz="1100" b="0" i="0" u="none" strike="noStrike" dirty="0">
                        <a:solidFill>
                          <a:srgbClr val="000000"/>
                        </a:solidFill>
                        <a:effectLst/>
                        <a:latin typeface="Calibri" panose="020F0502020204030204" pitchFamily="34" charset="0"/>
                      </a:endParaRPr>
                    </a:p>
                  </a:txBody>
                  <a:tcPr marL="8411" marR="8411" marT="84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r" fontAlgn="b"/>
                      <a:r>
                        <a:rPr lang="en-US" sz="1100" b="0" i="0" u="none" strike="noStrike" dirty="0">
                          <a:solidFill>
                            <a:srgbClr val="000000"/>
                          </a:solidFill>
                          <a:effectLst/>
                          <a:latin typeface="Calibri" panose="020F0502020204030204" pitchFamily="34" charset="0"/>
                          <a:cs typeface="Arial" panose="020B0604020202020204" pitchFamily="34" charset="0"/>
                        </a:rPr>
                        <a:t>30</a:t>
                      </a:r>
                      <a:endParaRPr lang="en-US" sz="1100" b="0" i="0" u="none" strike="noStrike" dirty="0">
                        <a:solidFill>
                          <a:srgbClr val="000000"/>
                        </a:solidFill>
                        <a:effectLst/>
                        <a:latin typeface="Calibri" panose="020F0502020204030204" pitchFamily="34" charset="0"/>
                      </a:endParaRPr>
                    </a:p>
                  </a:txBody>
                  <a:tcPr marL="8411" marR="8411" marT="84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r" fontAlgn="b"/>
                      <a:r>
                        <a:rPr lang="en-US" sz="1100" b="0" i="0" u="none" strike="noStrike" dirty="0">
                          <a:solidFill>
                            <a:srgbClr val="000000"/>
                          </a:solidFill>
                          <a:effectLst/>
                          <a:latin typeface="Calibri" panose="020F0502020204030204" pitchFamily="34" charset="0"/>
                          <a:cs typeface="Arial" panose="020B0604020202020204" pitchFamily="34" charset="0"/>
                        </a:rPr>
                        <a:t>32</a:t>
                      </a:r>
                      <a:endParaRPr lang="en-US" sz="1100" b="0" i="0" u="none" strike="noStrike" dirty="0">
                        <a:solidFill>
                          <a:srgbClr val="000000"/>
                        </a:solidFill>
                        <a:effectLst/>
                        <a:latin typeface="Calibri" panose="020F0502020204030204" pitchFamily="34" charset="0"/>
                      </a:endParaRPr>
                    </a:p>
                  </a:txBody>
                  <a:tcPr marL="8411" marR="8411" marT="84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r" fontAlgn="b"/>
                      <a:r>
                        <a:rPr lang="en-US" sz="1100" b="0" i="0" u="none" strike="noStrike" dirty="0">
                          <a:solidFill>
                            <a:srgbClr val="000000"/>
                          </a:solidFill>
                          <a:effectLst/>
                          <a:latin typeface="Calibri" panose="020F0502020204030204" pitchFamily="34" charset="0"/>
                          <a:cs typeface="Arial" panose="020B0604020202020204" pitchFamily="34" charset="0"/>
                        </a:rPr>
                        <a:t>31</a:t>
                      </a:r>
                      <a:endParaRPr lang="en-US" sz="1100" b="0" i="0" u="none" strike="noStrike" dirty="0">
                        <a:solidFill>
                          <a:srgbClr val="000000"/>
                        </a:solidFill>
                        <a:effectLst/>
                        <a:latin typeface="Calibri" panose="020F0502020204030204" pitchFamily="34" charset="0"/>
                      </a:endParaRPr>
                    </a:p>
                  </a:txBody>
                  <a:tcPr marL="8411" marR="8411" marT="84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r" fontAlgn="b"/>
                      <a:r>
                        <a:rPr lang="en-US" sz="1100" b="0" i="0" u="none" strike="noStrike" dirty="0">
                          <a:solidFill>
                            <a:srgbClr val="000000"/>
                          </a:solidFill>
                          <a:effectLst/>
                          <a:latin typeface="Calibri" panose="020F0502020204030204" pitchFamily="34" charset="0"/>
                          <a:cs typeface="Arial" panose="020B0604020202020204" pitchFamily="34" charset="0"/>
                        </a:rPr>
                        <a:t>33</a:t>
                      </a:r>
                      <a:endParaRPr lang="en-US" sz="1100" b="0" i="0" u="none" strike="noStrike" dirty="0">
                        <a:solidFill>
                          <a:srgbClr val="000000"/>
                        </a:solidFill>
                        <a:effectLst/>
                        <a:latin typeface="Calibri" panose="020F0502020204030204" pitchFamily="34" charset="0"/>
                      </a:endParaRPr>
                    </a:p>
                  </a:txBody>
                  <a:tcPr marL="8411" marR="8411" marT="84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r" fontAlgn="b"/>
                      <a:r>
                        <a:rPr lang="en-US" sz="1100" b="0" i="0" u="none" strike="noStrike" dirty="0">
                          <a:solidFill>
                            <a:srgbClr val="000000"/>
                          </a:solidFill>
                          <a:effectLst/>
                          <a:latin typeface="Calibri" panose="020F0502020204030204" pitchFamily="34" charset="0"/>
                          <a:cs typeface="Arial" panose="020B0604020202020204" pitchFamily="34" charset="0"/>
                        </a:rPr>
                        <a:t>25</a:t>
                      </a:r>
                      <a:endParaRPr lang="en-US" sz="1100" b="0" i="0" u="none" strike="noStrike" dirty="0">
                        <a:solidFill>
                          <a:srgbClr val="000000"/>
                        </a:solidFill>
                        <a:effectLst/>
                        <a:latin typeface="Calibri" panose="020F0502020204030204" pitchFamily="34" charset="0"/>
                      </a:endParaRPr>
                    </a:p>
                  </a:txBody>
                  <a:tcPr marL="8411" marR="8411" marT="84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r" fontAlgn="b"/>
                      <a:r>
                        <a:rPr lang="en-US" sz="1100" b="0" i="0" u="none" strike="noStrike" dirty="0">
                          <a:solidFill>
                            <a:srgbClr val="000000"/>
                          </a:solidFill>
                          <a:effectLst/>
                          <a:latin typeface="Calibri" panose="020F0502020204030204" pitchFamily="34" charset="0"/>
                        </a:rPr>
                        <a:t>23</a:t>
                      </a:r>
                    </a:p>
                  </a:txBody>
                  <a:tcPr marL="8411" marR="8411" marT="84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2003079730"/>
                  </a:ext>
                </a:extLst>
              </a:tr>
              <a:tr h="169985">
                <a:tc>
                  <a:txBody>
                    <a:bodyPr/>
                    <a:lstStyle/>
                    <a:p>
                      <a:pPr algn="l" fontAlgn="b"/>
                      <a:r>
                        <a:rPr lang="en-US" sz="1100" b="0" i="0" u="none" strike="noStrike" dirty="0">
                          <a:solidFill>
                            <a:srgbClr val="000000"/>
                          </a:solidFill>
                          <a:effectLst/>
                          <a:highlight>
                            <a:srgbClr val="FFFF00"/>
                          </a:highlight>
                          <a:latin typeface="Calibri" panose="020F0502020204030204" pitchFamily="34" charset="0"/>
                          <a:cs typeface="Arial" panose="020B0604020202020204" pitchFamily="34" charset="0"/>
                        </a:rPr>
                        <a:t>Emergency Medical Services</a:t>
                      </a:r>
                      <a:endParaRPr lang="en-US" sz="1100" b="0" i="0" u="none" strike="noStrike" dirty="0">
                        <a:solidFill>
                          <a:srgbClr val="000000"/>
                        </a:solidFill>
                        <a:effectLst/>
                        <a:highlight>
                          <a:srgbClr val="FFFF00"/>
                        </a:highlight>
                        <a:latin typeface="Calibri" panose="020F0502020204030204" pitchFamily="34" charset="0"/>
                      </a:endParaRPr>
                    </a:p>
                  </a:txBody>
                  <a:tcPr marL="8411" marR="8411" marT="84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1100" b="0" i="0" u="none" strike="noStrike" dirty="0">
                          <a:solidFill>
                            <a:srgbClr val="000000"/>
                          </a:solidFill>
                          <a:effectLst/>
                          <a:highlight>
                            <a:srgbClr val="FFFF00"/>
                          </a:highlight>
                          <a:latin typeface="Calibri" panose="020F0502020204030204" pitchFamily="34" charset="0"/>
                        </a:rPr>
                        <a:t>1022</a:t>
                      </a:r>
                    </a:p>
                  </a:txBody>
                  <a:tcPr marL="8411" marR="8411" marT="84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1100" b="0" i="0" u="none" strike="noStrike" dirty="0">
                          <a:solidFill>
                            <a:srgbClr val="000000"/>
                          </a:solidFill>
                          <a:effectLst/>
                          <a:highlight>
                            <a:srgbClr val="FFFF00"/>
                          </a:highlight>
                          <a:latin typeface="Calibri" panose="020F0502020204030204" pitchFamily="34" charset="0"/>
                          <a:cs typeface="Arial" panose="020B0604020202020204" pitchFamily="34" charset="0"/>
                        </a:rPr>
                        <a:t>967</a:t>
                      </a:r>
                      <a:endParaRPr lang="en-US" sz="1100" b="0" i="0" u="none" strike="noStrike" dirty="0">
                        <a:solidFill>
                          <a:srgbClr val="000000"/>
                        </a:solidFill>
                        <a:effectLst/>
                        <a:highlight>
                          <a:srgbClr val="FFFF00"/>
                        </a:highlight>
                        <a:latin typeface="Calibri" panose="020F0502020204030204" pitchFamily="34" charset="0"/>
                      </a:endParaRPr>
                    </a:p>
                  </a:txBody>
                  <a:tcPr marL="8411" marR="8411" marT="84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1100" b="0" i="0" u="none" strike="noStrike" dirty="0">
                          <a:solidFill>
                            <a:srgbClr val="000000"/>
                          </a:solidFill>
                          <a:effectLst/>
                          <a:highlight>
                            <a:srgbClr val="FFFF00"/>
                          </a:highlight>
                          <a:latin typeface="Calibri" panose="020F0502020204030204" pitchFamily="34" charset="0"/>
                          <a:cs typeface="Arial" panose="020B0604020202020204" pitchFamily="34" charset="0"/>
                        </a:rPr>
                        <a:t>1072</a:t>
                      </a:r>
                      <a:endParaRPr lang="en-US" sz="1100" b="0" i="0" u="none" strike="noStrike" dirty="0">
                        <a:solidFill>
                          <a:srgbClr val="000000"/>
                        </a:solidFill>
                        <a:effectLst/>
                        <a:highlight>
                          <a:srgbClr val="FFFF00"/>
                        </a:highlight>
                        <a:latin typeface="Calibri" panose="020F0502020204030204" pitchFamily="34" charset="0"/>
                      </a:endParaRPr>
                    </a:p>
                  </a:txBody>
                  <a:tcPr marL="8411" marR="8411" marT="84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1100" b="0" i="0" u="none" strike="noStrike" dirty="0">
                          <a:solidFill>
                            <a:srgbClr val="000000"/>
                          </a:solidFill>
                          <a:effectLst/>
                          <a:highlight>
                            <a:srgbClr val="FFFF00"/>
                          </a:highlight>
                          <a:latin typeface="Calibri" panose="020F0502020204030204" pitchFamily="34" charset="0"/>
                          <a:cs typeface="Arial" panose="020B0604020202020204" pitchFamily="34" charset="0"/>
                        </a:rPr>
                        <a:t>1063</a:t>
                      </a:r>
                      <a:endParaRPr lang="en-US" sz="1100" b="0" i="0" u="none" strike="noStrike" dirty="0">
                        <a:solidFill>
                          <a:srgbClr val="000000"/>
                        </a:solidFill>
                        <a:effectLst/>
                        <a:highlight>
                          <a:srgbClr val="FFFF00"/>
                        </a:highlight>
                        <a:latin typeface="Calibri" panose="020F0502020204030204" pitchFamily="34" charset="0"/>
                      </a:endParaRPr>
                    </a:p>
                  </a:txBody>
                  <a:tcPr marL="8411" marR="8411" marT="84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1100" b="0" i="0" u="none" strike="noStrike" dirty="0">
                          <a:solidFill>
                            <a:srgbClr val="000000"/>
                          </a:solidFill>
                          <a:effectLst/>
                          <a:highlight>
                            <a:srgbClr val="FFFF00"/>
                          </a:highlight>
                          <a:latin typeface="Calibri" panose="020F0502020204030204" pitchFamily="34" charset="0"/>
                          <a:cs typeface="Arial" panose="020B0604020202020204" pitchFamily="34" charset="0"/>
                        </a:rPr>
                        <a:t>1246</a:t>
                      </a:r>
                      <a:endParaRPr lang="en-US" sz="1100" b="0" i="0" u="none" strike="noStrike" dirty="0">
                        <a:solidFill>
                          <a:srgbClr val="000000"/>
                        </a:solidFill>
                        <a:effectLst/>
                        <a:highlight>
                          <a:srgbClr val="FFFF00"/>
                        </a:highlight>
                        <a:latin typeface="Calibri" panose="020F0502020204030204" pitchFamily="34" charset="0"/>
                      </a:endParaRPr>
                    </a:p>
                  </a:txBody>
                  <a:tcPr marL="8411" marR="8411" marT="84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1100" b="0" i="0" u="none" strike="noStrike" dirty="0">
                          <a:solidFill>
                            <a:srgbClr val="000000"/>
                          </a:solidFill>
                          <a:effectLst/>
                          <a:highlight>
                            <a:srgbClr val="FFFF00"/>
                          </a:highlight>
                          <a:latin typeface="Calibri" panose="020F0502020204030204" pitchFamily="34" charset="0"/>
                          <a:cs typeface="Arial" panose="020B0604020202020204" pitchFamily="34" charset="0"/>
                        </a:rPr>
                        <a:t>1181</a:t>
                      </a:r>
                      <a:endParaRPr lang="en-US" sz="1100" b="0" i="0" u="none" strike="noStrike" dirty="0">
                        <a:solidFill>
                          <a:srgbClr val="000000"/>
                        </a:solidFill>
                        <a:effectLst/>
                        <a:highlight>
                          <a:srgbClr val="FFFF00"/>
                        </a:highlight>
                        <a:latin typeface="Calibri" panose="020F0502020204030204" pitchFamily="34" charset="0"/>
                      </a:endParaRPr>
                    </a:p>
                  </a:txBody>
                  <a:tcPr marL="8411" marR="8411" marT="84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1100" b="0" i="0" u="none" strike="noStrike" dirty="0">
                          <a:solidFill>
                            <a:srgbClr val="000000"/>
                          </a:solidFill>
                          <a:effectLst/>
                          <a:highlight>
                            <a:srgbClr val="FFFF00"/>
                          </a:highlight>
                          <a:latin typeface="Calibri" panose="020F0502020204030204" pitchFamily="34" charset="0"/>
                          <a:cs typeface="Arial" panose="020B0604020202020204" pitchFamily="34" charset="0"/>
                        </a:rPr>
                        <a:t>1308</a:t>
                      </a:r>
                      <a:endParaRPr lang="en-US" sz="1100" b="0" i="0" u="none" strike="noStrike" dirty="0">
                        <a:solidFill>
                          <a:srgbClr val="000000"/>
                        </a:solidFill>
                        <a:effectLst/>
                        <a:highlight>
                          <a:srgbClr val="FFFF00"/>
                        </a:highlight>
                        <a:latin typeface="Calibri" panose="020F0502020204030204" pitchFamily="34" charset="0"/>
                      </a:endParaRPr>
                    </a:p>
                  </a:txBody>
                  <a:tcPr marL="8411" marR="8411" marT="84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1100" b="0" i="0" u="none" strike="noStrike" dirty="0">
                          <a:solidFill>
                            <a:srgbClr val="000000"/>
                          </a:solidFill>
                          <a:effectLst/>
                          <a:highlight>
                            <a:srgbClr val="FFFF00"/>
                          </a:highlight>
                          <a:latin typeface="Calibri" panose="020F0502020204030204" pitchFamily="34" charset="0"/>
                          <a:cs typeface="Arial" panose="020B0604020202020204" pitchFamily="34" charset="0"/>
                        </a:rPr>
                        <a:t>1254</a:t>
                      </a:r>
                      <a:endParaRPr lang="en-US" sz="1100" b="0" i="0" u="none" strike="noStrike" dirty="0">
                        <a:solidFill>
                          <a:srgbClr val="000000"/>
                        </a:solidFill>
                        <a:effectLst/>
                        <a:highlight>
                          <a:srgbClr val="FFFF00"/>
                        </a:highlight>
                        <a:latin typeface="Calibri" panose="020F0502020204030204" pitchFamily="34" charset="0"/>
                      </a:endParaRPr>
                    </a:p>
                  </a:txBody>
                  <a:tcPr marL="8411" marR="8411" marT="84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1100" b="0" i="0" u="none" strike="noStrike" dirty="0">
                          <a:solidFill>
                            <a:srgbClr val="000000"/>
                          </a:solidFill>
                          <a:effectLst/>
                          <a:highlight>
                            <a:srgbClr val="FFFF00"/>
                          </a:highlight>
                          <a:latin typeface="Calibri" panose="020F0502020204030204" pitchFamily="34" charset="0"/>
                        </a:rPr>
                        <a:t>1395</a:t>
                      </a:r>
                    </a:p>
                  </a:txBody>
                  <a:tcPr marL="8411" marR="8411" marT="84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633316231"/>
                  </a:ext>
                </a:extLst>
              </a:tr>
              <a:tr h="169985">
                <a:tc>
                  <a:txBody>
                    <a:bodyPr/>
                    <a:lstStyle/>
                    <a:p>
                      <a:pPr algn="l" fontAlgn="b"/>
                      <a:r>
                        <a:rPr lang="en-US" sz="1100" b="0" i="0" u="none" strike="noStrike" dirty="0">
                          <a:solidFill>
                            <a:srgbClr val="000000"/>
                          </a:solidFill>
                          <a:effectLst/>
                          <a:latin typeface="Calibri" panose="020F0502020204030204" pitchFamily="34" charset="0"/>
                          <a:cs typeface="Arial" panose="020B0604020202020204" pitchFamily="34" charset="0"/>
                        </a:rPr>
                        <a:t>Motor Vehicle Crashes</a:t>
                      </a:r>
                      <a:endParaRPr lang="en-US" sz="1100" b="0" i="0" u="none" strike="noStrike" dirty="0">
                        <a:solidFill>
                          <a:srgbClr val="000000"/>
                        </a:solidFill>
                        <a:effectLst/>
                        <a:latin typeface="Calibri" panose="020F0502020204030204" pitchFamily="34" charset="0"/>
                      </a:endParaRPr>
                    </a:p>
                  </a:txBody>
                  <a:tcPr marL="8411" marR="8411" marT="84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r" fontAlgn="b"/>
                      <a:r>
                        <a:rPr lang="en-US" sz="1100" b="0" i="0" u="none" strike="noStrike" dirty="0">
                          <a:solidFill>
                            <a:srgbClr val="000000"/>
                          </a:solidFill>
                          <a:effectLst/>
                          <a:latin typeface="Calibri" panose="020F0502020204030204" pitchFamily="34" charset="0"/>
                        </a:rPr>
                        <a:t>103</a:t>
                      </a:r>
                    </a:p>
                  </a:txBody>
                  <a:tcPr marL="8411" marR="8411" marT="84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r" fontAlgn="b"/>
                      <a:r>
                        <a:rPr lang="en-US" sz="1100" b="0" i="0" u="none" strike="noStrike" dirty="0">
                          <a:solidFill>
                            <a:srgbClr val="000000"/>
                          </a:solidFill>
                          <a:effectLst/>
                          <a:latin typeface="Calibri" panose="020F0502020204030204" pitchFamily="34" charset="0"/>
                          <a:cs typeface="Arial" panose="020B0604020202020204" pitchFamily="34" charset="0"/>
                        </a:rPr>
                        <a:t>114</a:t>
                      </a:r>
                      <a:endParaRPr lang="en-US" sz="1100" b="0" i="0" u="none" strike="noStrike" dirty="0">
                        <a:solidFill>
                          <a:srgbClr val="000000"/>
                        </a:solidFill>
                        <a:effectLst/>
                        <a:latin typeface="Calibri" panose="020F0502020204030204" pitchFamily="34" charset="0"/>
                      </a:endParaRPr>
                    </a:p>
                  </a:txBody>
                  <a:tcPr marL="8411" marR="8411" marT="84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r" fontAlgn="b"/>
                      <a:r>
                        <a:rPr lang="en-US" sz="1100" b="0" i="0" u="none" strike="noStrike" dirty="0">
                          <a:solidFill>
                            <a:srgbClr val="000000"/>
                          </a:solidFill>
                          <a:effectLst/>
                          <a:latin typeface="Calibri" panose="020F0502020204030204" pitchFamily="34" charset="0"/>
                          <a:cs typeface="Arial" panose="020B0604020202020204" pitchFamily="34" charset="0"/>
                        </a:rPr>
                        <a:t>94</a:t>
                      </a:r>
                      <a:endParaRPr lang="en-US" sz="1100" b="0" i="0" u="none" strike="noStrike" dirty="0">
                        <a:solidFill>
                          <a:srgbClr val="000000"/>
                        </a:solidFill>
                        <a:effectLst/>
                        <a:latin typeface="Calibri" panose="020F0502020204030204" pitchFamily="34" charset="0"/>
                      </a:endParaRPr>
                    </a:p>
                  </a:txBody>
                  <a:tcPr marL="8411" marR="8411" marT="84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r" fontAlgn="b"/>
                      <a:r>
                        <a:rPr lang="en-US" sz="1100" b="0" i="0" u="none" strike="noStrike" dirty="0">
                          <a:solidFill>
                            <a:srgbClr val="000000"/>
                          </a:solidFill>
                          <a:effectLst/>
                          <a:latin typeface="Calibri" panose="020F0502020204030204" pitchFamily="34" charset="0"/>
                          <a:cs typeface="Arial" panose="020B0604020202020204" pitchFamily="34" charset="0"/>
                        </a:rPr>
                        <a:t>109</a:t>
                      </a:r>
                      <a:endParaRPr lang="en-US" sz="1100" b="0" i="0" u="none" strike="noStrike" dirty="0">
                        <a:solidFill>
                          <a:srgbClr val="000000"/>
                        </a:solidFill>
                        <a:effectLst/>
                        <a:latin typeface="Calibri" panose="020F0502020204030204" pitchFamily="34" charset="0"/>
                      </a:endParaRPr>
                    </a:p>
                  </a:txBody>
                  <a:tcPr marL="8411" marR="8411" marT="84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r" fontAlgn="b"/>
                      <a:r>
                        <a:rPr lang="en-US" sz="1100" b="0" i="0" u="none" strike="noStrike" dirty="0">
                          <a:solidFill>
                            <a:srgbClr val="000000"/>
                          </a:solidFill>
                          <a:effectLst/>
                          <a:latin typeface="Calibri" panose="020F0502020204030204" pitchFamily="34" charset="0"/>
                          <a:cs typeface="Arial" panose="020B0604020202020204" pitchFamily="34" charset="0"/>
                        </a:rPr>
                        <a:t>112</a:t>
                      </a:r>
                      <a:endParaRPr lang="en-US" sz="1100" b="0" i="0" u="none" strike="noStrike" dirty="0">
                        <a:solidFill>
                          <a:srgbClr val="000000"/>
                        </a:solidFill>
                        <a:effectLst/>
                        <a:latin typeface="Calibri" panose="020F0502020204030204" pitchFamily="34" charset="0"/>
                      </a:endParaRPr>
                    </a:p>
                  </a:txBody>
                  <a:tcPr marL="8411" marR="8411" marT="84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r" fontAlgn="b"/>
                      <a:r>
                        <a:rPr lang="en-US" sz="1100" b="0" i="0" u="none" strike="noStrike" dirty="0">
                          <a:solidFill>
                            <a:srgbClr val="000000"/>
                          </a:solidFill>
                          <a:effectLst/>
                          <a:latin typeface="Calibri" panose="020F0502020204030204" pitchFamily="34" charset="0"/>
                          <a:cs typeface="Arial" panose="020B0604020202020204" pitchFamily="34" charset="0"/>
                        </a:rPr>
                        <a:t>137</a:t>
                      </a:r>
                      <a:endParaRPr lang="en-US" sz="1100" b="0" i="0" u="none" strike="noStrike" dirty="0">
                        <a:solidFill>
                          <a:srgbClr val="000000"/>
                        </a:solidFill>
                        <a:effectLst/>
                        <a:latin typeface="Calibri" panose="020F0502020204030204" pitchFamily="34" charset="0"/>
                      </a:endParaRPr>
                    </a:p>
                  </a:txBody>
                  <a:tcPr marL="8411" marR="8411" marT="84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r" fontAlgn="b"/>
                      <a:r>
                        <a:rPr lang="en-US" sz="1100" b="0" i="0" u="none" strike="noStrike" dirty="0">
                          <a:solidFill>
                            <a:srgbClr val="000000"/>
                          </a:solidFill>
                          <a:effectLst/>
                          <a:latin typeface="Calibri" panose="020F0502020204030204" pitchFamily="34" charset="0"/>
                          <a:cs typeface="Arial" panose="020B0604020202020204" pitchFamily="34" charset="0"/>
                        </a:rPr>
                        <a:t>125</a:t>
                      </a:r>
                      <a:endParaRPr lang="en-US" sz="1100" b="0" i="0" u="none" strike="noStrike" dirty="0">
                        <a:solidFill>
                          <a:srgbClr val="000000"/>
                        </a:solidFill>
                        <a:effectLst/>
                        <a:latin typeface="Calibri" panose="020F0502020204030204" pitchFamily="34" charset="0"/>
                      </a:endParaRPr>
                    </a:p>
                  </a:txBody>
                  <a:tcPr marL="8411" marR="8411" marT="84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r" fontAlgn="b"/>
                      <a:r>
                        <a:rPr lang="en-US" sz="1100" b="0" i="0" u="none" strike="noStrike" dirty="0">
                          <a:solidFill>
                            <a:srgbClr val="000000"/>
                          </a:solidFill>
                          <a:effectLst/>
                          <a:latin typeface="Calibri" panose="020F0502020204030204" pitchFamily="34" charset="0"/>
                          <a:cs typeface="Arial" panose="020B0604020202020204" pitchFamily="34" charset="0"/>
                        </a:rPr>
                        <a:t>105</a:t>
                      </a:r>
                      <a:endParaRPr lang="en-US" sz="1100" b="0" i="0" u="none" strike="noStrike" dirty="0">
                        <a:solidFill>
                          <a:srgbClr val="000000"/>
                        </a:solidFill>
                        <a:effectLst/>
                        <a:latin typeface="Calibri" panose="020F0502020204030204" pitchFamily="34" charset="0"/>
                      </a:endParaRPr>
                    </a:p>
                  </a:txBody>
                  <a:tcPr marL="8411" marR="8411" marT="84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r" fontAlgn="b"/>
                      <a:r>
                        <a:rPr lang="en-US" sz="1100" b="0" i="0" u="none" strike="noStrike" dirty="0">
                          <a:solidFill>
                            <a:srgbClr val="000000"/>
                          </a:solidFill>
                          <a:effectLst/>
                          <a:latin typeface="Calibri" panose="020F0502020204030204" pitchFamily="34" charset="0"/>
                        </a:rPr>
                        <a:t>125</a:t>
                      </a:r>
                    </a:p>
                  </a:txBody>
                  <a:tcPr marL="8411" marR="8411" marT="84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3592422522"/>
                  </a:ext>
                </a:extLst>
              </a:tr>
              <a:tr h="169985">
                <a:tc>
                  <a:txBody>
                    <a:bodyPr/>
                    <a:lstStyle/>
                    <a:p>
                      <a:pPr algn="l" fontAlgn="b"/>
                      <a:r>
                        <a:rPr lang="en-US" sz="1100" b="0" i="0" u="none" strike="noStrike" dirty="0">
                          <a:solidFill>
                            <a:srgbClr val="000000"/>
                          </a:solidFill>
                          <a:effectLst/>
                          <a:latin typeface="Calibri" panose="020F0502020204030204" pitchFamily="34" charset="0"/>
                          <a:cs typeface="Arial" panose="020B0604020202020204" pitchFamily="34" charset="0"/>
                        </a:rPr>
                        <a:t>Rescue Other – Animal, Elevator, etc.</a:t>
                      </a:r>
                      <a:endParaRPr lang="en-US" sz="1100" b="0" i="0" u="none" strike="noStrike" dirty="0">
                        <a:solidFill>
                          <a:srgbClr val="000000"/>
                        </a:solidFill>
                        <a:effectLst/>
                        <a:latin typeface="Calibri" panose="020F0502020204030204" pitchFamily="34" charset="0"/>
                      </a:endParaRPr>
                    </a:p>
                  </a:txBody>
                  <a:tcPr marL="8411" marR="8411" marT="84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1100" b="0" i="0" u="none" strike="noStrike" dirty="0">
                          <a:solidFill>
                            <a:srgbClr val="000000"/>
                          </a:solidFill>
                          <a:effectLst/>
                          <a:latin typeface="Calibri" panose="020F0502020204030204" pitchFamily="34" charset="0"/>
                        </a:rPr>
                        <a:t>5</a:t>
                      </a:r>
                    </a:p>
                  </a:txBody>
                  <a:tcPr marL="8411" marR="8411" marT="84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1100" b="0" i="0" u="none" strike="noStrike" dirty="0">
                          <a:solidFill>
                            <a:srgbClr val="000000"/>
                          </a:solidFill>
                          <a:effectLst/>
                          <a:latin typeface="Calibri" panose="020F0502020204030204" pitchFamily="34" charset="0"/>
                          <a:cs typeface="Arial" panose="020B0604020202020204" pitchFamily="34" charset="0"/>
                        </a:rPr>
                        <a:t>2</a:t>
                      </a:r>
                      <a:endParaRPr lang="en-US" sz="1100" b="0" i="0" u="none" strike="noStrike" dirty="0">
                        <a:solidFill>
                          <a:srgbClr val="000000"/>
                        </a:solidFill>
                        <a:effectLst/>
                        <a:latin typeface="Calibri" panose="020F0502020204030204" pitchFamily="34" charset="0"/>
                      </a:endParaRPr>
                    </a:p>
                  </a:txBody>
                  <a:tcPr marL="8411" marR="8411" marT="84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1100" b="0" i="0" u="none" strike="noStrike" dirty="0">
                          <a:solidFill>
                            <a:srgbClr val="000000"/>
                          </a:solidFill>
                          <a:effectLst/>
                          <a:latin typeface="Calibri" panose="020F0502020204030204" pitchFamily="34" charset="0"/>
                          <a:cs typeface="Arial" panose="020B0604020202020204" pitchFamily="34" charset="0"/>
                        </a:rPr>
                        <a:t>3</a:t>
                      </a:r>
                      <a:endParaRPr lang="en-US" sz="1100" b="0" i="0" u="none" strike="noStrike" dirty="0">
                        <a:solidFill>
                          <a:srgbClr val="000000"/>
                        </a:solidFill>
                        <a:effectLst/>
                        <a:latin typeface="Calibri" panose="020F0502020204030204" pitchFamily="34" charset="0"/>
                      </a:endParaRPr>
                    </a:p>
                  </a:txBody>
                  <a:tcPr marL="8411" marR="8411" marT="84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1100" b="0" i="0" u="none" strike="noStrike" dirty="0">
                          <a:solidFill>
                            <a:srgbClr val="000000"/>
                          </a:solidFill>
                          <a:effectLst/>
                          <a:latin typeface="Calibri" panose="020F0502020204030204" pitchFamily="34" charset="0"/>
                          <a:cs typeface="Arial" panose="020B0604020202020204" pitchFamily="34" charset="0"/>
                        </a:rPr>
                        <a:t>6</a:t>
                      </a:r>
                      <a:endParaRPr lang="en-US" sz="1100" b="0" i="0" u="none" strike="noStrike" dirty="0">
                        <a:solidFill>
                          <a:srgbClr val="000000"/>
                        </a:solidFill>
                        <a:effectLst/>
                        <a:latin typeface="Calibri" panose="020F0502020204030204" pitchFamily="34" charset="0"/>
                      </a:endParaRPr>
                    </a:p>
                  </a:txBody>
                  <a:tcPr marL="8411" marR="8411" marT="84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1100" b="0" i="0" u="none" strike="noStrike" dirty="0">
                          <a:solidFill>
                            <a:srgbClr val="000000"/>
                          </a:solidFill>
                          <a:effectLst/>
                          <a:latin typeface="Calibri" panose="020F0502020204030204" pitchFamily="34" charset="0"/>
                          <a:cs typeface="Arial" panose="020B0604020202020204" pitchFamily="34" charset="0"/>
                        </a:rPr>
                        <a:t>6</a:t>
                      </a:r>
                      <a:endParaRPr lang="en-US" sz="1100" b="0" i="0" u="none" strike="noStrike" dirty="0">
                        <a:solidFill>
                          <a:srgbClr val="000000"/>
                        </a:solidFill>
                        <a:effectLst/>
                        <a:latin typeface="Calibri" panose="020F0502020204030204" pitchFamily="34" charset="0"/>
                      </a:endParaRPr>
                    </a:p>
                  </a:txBody>
                  <a:tcPr marL="8411" marR="8411" marT="84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1100" b="0" i="0" u="none" strike="noStrike" dirty="0">
                          <a:solidFill>
                            <a:srgbClr val="000000"/>
                          </a:solidFill>
                          <a:effectLst/>
                          <a:latin typeface="Calibri" panose="020F0502020204030204" pitchFamily="34" charset="0"/>
                          <a:cs typeface="Arial" panose="020B0604020202020204" pitchFamily="34" charset="0"/>
                        </a:rPr>
                        <a:t>5</a:t>
                      </a:r>
                      <a:endParaRPr lang="en-US" sz="1100" b="0" i="0" u="none" strike="noStrike" dirty="0">
                        <a:solidFill>
                          <a:srgbClr val="000000"/>
                        </a:solidFill>
                        <a:effectLst/>
                        <a:latin typeface="Calibri" panose="020F0502020204030204" pitchFamily="34" charset="0"/>
                      </a:endParaRPr>
                    </a:p>
                  </a:txBody>
                  <a:tcPr marL="8411" marR="8411" marT="84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1100" b="0" i="0" u="none" strike="noStrike" dirty="0">
                          <a:solidFill>
                            <a:srgbClr val="000000"/>
                          </a:solidFill>
                          <a:effectLst/>
                          <a:latin typeface="Calibri" panose="020F0502020204030204" pitchFamily="34" charset="0"/>
                          <a:cs typeface="Arial" panose="020B0604020202020204" pitchFamily="34" charset="0"/>
                        </a:rPr>
                        <a:t>16</a:t>
                      </a:r>
                      <a:endParaRPr lang="en-US" sz="1100" b="0" i="0" u="none" strike="noStrike" dirty="0">
                        <a:solidFill>
                          <a:srgbClr val="000000"/>
                        </a:solidFill>
                        <a:effectLst/>
                        <a:latin typeface="Calibri" panose="020F0502020204030204" pitchFamily="34" charset="0"/>
                      </a:endParaRPr>
                    </a:p>
                  </a:txBody>
                  <a:tcPr marL="8411" marR="8411" marT="84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1100" b="0" i="0" u="none" strike="noStrike" dirty="0">
                          <a:solidFill>
                            <a:srgbClr val="000000"/>
                          </a:solidFill>
                          <a:effectLst/>
                          <a:latin typeface="Calibri" panose="020F0502020204030204" pitchFamily="34" charset="0"/>
                          <a:cs typeface="Arial" panose="020B0604020202020204" pitchFamily="34" charset="0"/>
                        </a:rPr>
                        <a:t>12</a:t>
                      </a:r>
                      <a:endParaRPr lang="en-US" sz="1100" b="0" i="0" u="none" strike="noStrike" dirty="0">
                        <a:solidFill>
                          <a:srgbClr val="000000"/>
                        </a:solidFill>
                        <a:effectLst/>
                        <a:latin typeface="Calibri" panose="020F0502020204030204" pitchFamily="34" charset="0"/>
                      </a:endParaRPr>
                    </a:p>
                  </a:txBody>
                  <a:tcPr marL="8411" marR="8411" marT="84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1100" b="0" i="0" u="none" strike="noStrike" dirty="0">
                          <a:solidFill>
                            <a:srgbClr val="000000"/>
                          </a:solidFill>
                          <a:effectLst/>
                          <a:latin typeface="Calibri" panose="020F0502020204030204" pitchFamily="34" charset="0"/>
                        </a:rPr>
                        <a:t>12</a:t>
                      </a:r>
                    </a:p>
                  </a:txBody>
                  <a:tcPr marL="8411" marR="8411" marT="84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864709790"/>
                  </a:ext>
                </a:extLst>
              </a:tr>
              <a:tr h="169985">
                <a:tc>
                  <a:txBody>
                    <a:bodyPr/>
                    <a:lstStyle/>
                    <a:p>
                      <a:pPr algn="l" fontAlgn="b"/>
                      <a:r>
                        <a:rPr lang="en-US" sz="1100" b="0" i="0" u="none" strike="noStrike" dirty="0">
                          <a:solidFill>
                            <a:srgbClr val="000000"/>
                          </a:solidFill>
                          <a:effectLst/>
                          <a:latin typeface="Calibri" panose="020F0502020204030204" pitchFamily="34" charset="0"/>
                          <a:cs typeface="Arial" panose="020B0604020202020204" pitchFamily="34" charset="0"/>
                        </a:rPr>
                        <a:t>Hazardous Materials – Fuel Spills &amp; Leaks</a:t>
                      </a:r>
                      <a:endParaRPr lang="en-US" sz="1100" b="0" i="0" u="none" strike="noStrike" dirty="0">
                        <a:solidFill>
                          <a:srgbClr val="000000"/>
                        </a:solidFill>
                        <a:effectLst/>
                        <a:latin typeface="Calibri" panose="020F0502020204030204" pitchFamily="34" charset="0"/>
                      </a:endParaRPr>
                    </a:p>
                  </a:txBody>
                  <a:tcPr marL="8411" marR="8411" marT="84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r" fontAlgn="b"/>
                      <a:r>
                        <a:rPr lang="en-US" sz="1100" b="0" i="0" u="none" strike="noStrike" dirty="0">
                          <a:solidFill>
                            <a:srgbClr val="000000"/>
                          </a:solidFill>
                          <a:effectLst/>
                          <a:latin typeface="Calibri" panose="020F0502020204030204" pitchFamily="34" charset="0"/>
                        </a:rPr>
                        <a:t>14</a:t>
                      </a:r>
                    </a:p>
                  </a:txBody>
                  <a:tcPr marL="8411" marR="8411" marT="84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r" fontAlgn="b"/>
                      <a:r>
                        <a:rPr lang="en-US" sz="1100" b="0" i="0" u="none" strike="noStrike" dirty="0">
                          <a:solidFill>
                            <a:srgbClr val="000000"/>
                          </a:solidFill>
                          <a:effectLst/>
                          <a:latin typeface="Calibri" panose="020F0502020204030204" pitchFamily="34" charset="0"/>
                          <a:cs typeface="Arial" panose="020B0604020202020204" pitchFamily="34" charset="0"/>
                        </a:rPr>
                        <a:t>15</a:t>
                      </a:r>
                      <a:endParaRPr lang="en-US" sz="1100" b="0" i="0" u="none" strike="noStrike" dirty="0">
                        <a:solidFill>
                          <a:srgbClr val="000000"/>
                        </a:solidFill>
                        <a:effectLst/>
                        <a:latin typeface="Calibri" panose="020F0502020204030204" pitchFamily="34" charset="0"/>
                      </a:endParaRPr>
                    </a:p>
                  </a:txBody>
                  <a:tcPr marL="8411" marR="8411" marT="84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r" fontAlgn="b"/>
                      <a:r>
                        <a:rPr lang="en-US" sz="1100" b="0" i="0" u="none" strike="noStrike" dirty="0">
                          <a:solidFill>
                            <a:srgbClr val="000000"/>
                          </a:solidFill>
                          <a:effectLst/>
                          <a:latin typeface="Calibri" panose="020F0502020204030204" pitchFamily="34" charset="0"/>
                          <a:cs typeface="Arial" panose="020B0604020202020204" pitchFamily="34" charset="0"/>
                        </a:rPr>
                        <a:t>21</a:t>
                      </a:r>
                      <a:endParaRPr lang="en-US" sz="1100" b="0" i="0" u="none" strike="noStrike" dirty="0">
                        <a:solidFill>
                          <a:srgbClr val="000000"/>
                        </a:solidFill>
                        <a:effectLst/>
                        <a:latin typeface="Calibri" panose="020F0502020204030204" pitchFamily="34" charset="0"/>
                      </a:endParaRPr>
                    </a:p>
                  </a:txBody>
                  <a:tcPr marL="8411" marR="8411" marT="84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r" fontAlgn="b"/>
                      <a:r>
                        <a:rPr lang="en-US" sz="1100" b="0" i="0" u="none" strike="noStrike" dirty="0">
                          <a:solidFill>
                            <a:srgbClr val="000000"/>
                          </a:solidFill>
                          <a:effectLst/>
                          <a:latin typeface="Calibri" panose="020F0502020204030204" pitchFamily="34" charset="0"/>
                          <a:cs typeface="Arial" panose="020B0604020202020204" pitchFamily="34" charset="0"/>
                        </a:rPr>
                        <a:t>21</a:t>
                      </a:r>
                      <a:endParaRPr lang="en-US" sz="1100" b="0" i="0" u="none" strike="noStrike" dirty="0">
                        <a:solidFill>
                          <a:srgbClr val="000000"/>
                        </a:solidFill>
                        <a:effectLst/>
                        <a:latin typeface="Calibri" panose="020F0502020204030204" pitchFamily="34" charset="0"/>
                      </a:endParaRPr>
                    </a:p>
                  </a:txBody>
                  <a:tcPr marL="8411" marR="8411" marT="84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r" fontAlgn="b"/>
                      <a:r>
                        <a:rPr lang="en-US" sz="1100" b="0" i="0" u="none" strike="noStrike" dirty="0">
                          <a:solidFill>
                            <a:srgbClr val="000000"/>
                          </a:solidFill>
                          <a:effectLst/>
                          <a:latin typeface="Calibri" panose="020F0502020204030204" pitchFamily="34" charset="0"/>
                          <a:cs typeface="Arial" panose="020B0604020202020204" pitchFamily="34" charset="0"/>
                        </a:rPr>
                        <a:t>28</a:t>
                      </a:r>
                      <a:endParaRPr lang="en-US" sz="1100" b="0" i="0" u="none" strike="noStrike" dirty="0">
                        <a:solidFill>
                          <a:srgbClr val="000000"/>
                        </a:solidFill>
                        <a:effectLst/>
                        <a:latin typeface="Calibri" panose="020F0502020204030204" pitchFamily="34" charset="0"/>
                      </a:endParaRPr>
                    </a:p>
                  </a:txBody>
                  <a:tcPr marL="8411" marR="8411" marT="84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r" fontAlgn="b"/>
                      <a:r>
                        <a:rPr lang="en-US" sz="1100" b="0" i="0" u="none" strike="noStrike" dirty="0">
                          <a:solidFill>
                            <a:srgbClr val="000000"/>
                          </a:solidFill>
                          <a:effectLst/>
                          <a:latin typeface="Calibri" panose="020F0502020204030204" pitchFamily="34" charset="0"/>
                          <a:cs typeface="Arial" panose="020B0604020202020204" pitchFamily="34" charset="0"/>
                        </a:rPr>
                        <a:t>27</a:t>
                      </a:r>
                      <a:endParaRPr lang="en-US" sz="1100" b="0" i="0" u="none" strike="noStrike" dirty="0">
                        <a:solidFill>
                          <a:srgbClr val="000000"/>
                        </a:solidFill>
                        <a:effectLst/>
                        <a:latin typeface="Calibri" panose="020F0502020204030204" pitchFamily="34" charset="0"/>
                      </a:endParaRPr>
                    </a:p>
                  </a:txBody>
                  <a:tcPr marL="8411" marR="8411" marT="84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r" fontAlgn="b"/>
                      <a:r>
                        <a:rPr lang="en-US" sz="1100" b="0" i="0" u="none" strike="noStrike" dirty="0">
                          <a:solidFill>
                            <a:srgbClr val="000000"/>
                          </a:solidFill>
                          <a:effectLst/>
                          <a:latin typeface="Calibri" panose="020F0502020204030204" pitchFamily="34" charset="0"/>
                          <a:cs typeface="Arial" panose="020B0604020202020204" pitchFamily="34" charset="0"/>
                        </a:rPr>
                        <a:t>29</a:t>
                      </a:r>
                      <a:endParaRPr lang="en-US" sz="1100" b="0" i="0" u="none" strike="noStrike" dirty="0">
                        <a:solidFill>
                          <a:srgbClr val="000000"/>
                        </a:solidFill>
                        <a:effectLst/>
                        <a:latin typeface="Calibri" panose="020F0502020204030204" pitchFamily="34" charset="0"/>
                      </a:endParaRPr>
                    </a:p>
                  </a:txBody>
                  <a:tcPr marL="8411" marR="8411" marT="84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r" fontAlgn="b"/>
                      <a:r>
                        <a:rPr lang="en-US" sz="1100" b="0" i="0" u="none" strike="noStrike" dirty="0">
                          <a:solidFill>
                            <a:srgbClr val="000000"/>
                          </a:solidFill>
                          <a:effectLst/>
                          <a:latin typeface="Calibri" panose="020F0502020204030204" pitchFamily="34" charset="0"/>
                          <a:cs typeface="Arial" panose="020B0604020202020204" pitchFamily="34" charset="0"/>
                        </a:rPr>
                        <a:t>14</a:t>
                      </a:r>
                      <a:endParaRPr lang="en-US" sz="1100" b="0" i="0" u="none" strike="noStrike" dirty="0">
                        <a:solidFill>
                          <a:srgbClr val="000000"/>
                        </a:solidFill>
                        <a:effectLst/>
                        <a:latin typeface="Calibri" panose="020F0502020204030204" pitchFamily="34" charset="0"/>
                      </a:endParaRPr>
                    </a:p>
                  </a:txBody>
                  <a:tcPr marL="8411" marR="8411" marT="84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r" fontAlgn="b"/>
                      <a:r>
                        <a:rPr lang="en-US" sz="1100" b="0" i="0" u="none" strike="noStrike" dirty="0">
                          <a:solidFill>
                            <a:srgbClr val="000000"/>
                          </a:solidFill>
                          <a:effectLst/>
                          <a:latin typeface="Calibri" panose="020F0502020204030204" pitchFamily="34" charset="0"/>
                        </a:rPr>
                        <a:t>43</a:t>
                      </a:r>
                    </a:p>
                  </a:txBody>
                  <a:tcPr marL="8411" marR="8411" marT="84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506379791"/>
                  </a:ext>
                </a:extLst>
              </a:tr>
              <a:tr h="169985">
                <a:tc>
                  <a:txBody>
                    <a:bodyPr/>
                    <a:lstStyle/>
                    <a:p>
                      <a:pPr algn="l" fontAlgn="b"/>
                      <a:r>
                        <a:rPr lang="en-US" sz="1100" b="0" i="0" u="none" strike="noStrike" dirty="0">
                          <a:solidFill>
                            <a:srgbClr val="000000"/>
                          </a:solidFill>
                          <a:effectLst/>
                          <a:latin typeface="Calibri" panose="020F0502020204030204" pitchFamily="34" charset="0"/>
                          <a:cs typeface="Arial" panose="020B0604020202020204" pitchFamily="34" charset="0"/>
                        </a:rPr>
                        <a:t>Assist Other Agency</a:t>
                      </a:r>
                      <a:endParaRPr lang="en-US" sz="1100" b="0" i="0" u="none" strike="noStrike" dirty="0">
                        <a:solidFill>
                          <a:srgbClr val="000000"/>
                        </a:solidFill>
                        <a:effectLst/>
                        <a:latin typeface="Calibri" panose="020F0502020204030204" pitchFamily="34" charset="0"/>
                      </a:endParaRPr>
                    </a:p>
                  </a:txBody>
                  <a:tcPr marL="8411" marR="8411" marT="84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1100" b="0" i="0" u="none" strike="noStrike" dirty="0">
                          <a:solidFill>
                            <a:srgbClr val="000000"/>
                          </a:solidFill>
                          <a:effectLst/>
                          <a:latin typeface="Calibri" panose="020F0502020204030204" pitchFamily="34" charset="0"/>
                        </a:rPr>
                        <a:t>28</a:t>
                      </a:r>
                    </a:p>
                  </a:txBody>
                  <a:tcPr marL="8411" marR="8411" marT="84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1100" b="0" i="0" u="none" strike="noStrike" dirty="0">
                          <a:solidFill>
                            <a:srgbClr val="000000"/>
                          </a:solidFill>
                          <a:effectLst/>
                          <a:latin typeface="Calibri" panose="020F0502020204030204" pitchFamily="34" charset="0"/>
                          <a:cs typeface="Arial" panose="020B0604020202020204" pitchFamily="34" charset="0"/>
                        </a:rPr>
                        <a:t>4</a:t>
                      </a:r>
                      <a:endParaRPr lang="en-US" sz="1100" b="0" i="0" u="none" strike="noStrike" dirty="0">
                        <a:solidFill>
                          <a:srgbClr val="000000"/>
                        </a:solidFill>
                        <a:effectLst/>
                        <a:latin typeface="Calibri" panose="020F0502020204030204" pitchFamily="34" charset="0"/>
                      </a:endParaRPr>
                    </a:p>
                  </a:txBody>
                  <a:tcPr marL="8411" marR="8411" marT="84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1100" b="0" i="0" u="none" strike="noStrike" dirty="0">
                          <a:solidFill>
                            <a:srgbClr val="000000"/>
                          </a:solidFill>
                          <a:effectLst/>
                          <a:latin typeface="Calibri" panose="020F0502020204030204" pitchFamily="34" charset="0"/>
                          <a:cs typeface="Arial" panose="020B0604020202020204" pitchFamily="34" charset="0"/>
                        </a:rPr>
                        <a:t>9</a:t>
                      </a:r>
                      <a:endParaRPr lang="en-US" sz="1100" b="0" i="0" u="none" strike="noStrike" dirty="0">
                        <a:solidFill>
                          <a:srgbClr val="000000"/>
                        </a:solidFill>
                        <a:effectLst/>
                        <a:latin typeface="Calibri" panose="020F0502020204030204" pitchFamily="34" charset="0"/>
                      </a:endParaRPr>
                    </a:p>
                  </a:txBody>
                  <a:tcPr marL="8411" marR="8411" marT="84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1100" b="0" i="0" u="none" strike="noStrike" dirty="0">
                          <a:solidFill>
                            <a:srgbClr val="000000"/>
                          </a:solidFill>
                          <a:effectLst/>
                          <a:latin typeface="Calibri" panose="020F0502020204030204" pitchFamily="34" charset="0"/>
                          <a:cs typeface="Arial" panose="020B0604020202020204" pitchFamily="34" charset="0"/>
                        </a:rPr>
                        <a:t>5</a:t>
                      </a:r>
                      <a:endParaRPr lang="en-US" sz="1100" b="0" i="0" u="none" strike="noStrike" dirty="0">
                        <a:solidFill>
                          <a:srgbClr val="000000"/>
                        </a:solidFill>
                        <a:effectLst/>
                        <a:latin typeface="Calibri" panose="020F0502020204030204" pitchFamily="34" charset="0"/>
                      </a:endParaRPr>
                    </a:p>
                  </a:txBody>
                  <a:tcPr marL="8411" marR="8411" marT="84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1100" b="0" i="0" u="none" strike="noStrike" dirty="0">
                          <a:solidFill>
                            <a:srgbClr val="000000"/>
                          </a:solidFill>
                          <a:effectLst/>
                          <a:latin typeface="Calibri" panose="020F0502020204030204" pitchFamily="34" charset="0"/>
                          <a:cs typeface="Arial" panose="020B0604020202020204" pitchFamily="34" charset="0"/>
                        </a:rPr>
                        <a:t>7</a:t>
                      </a:r>
                      <a:endParaRPr lang="en-US" sz="1100" b="0" i="0" u="none" strike="noStrike" dirty="0">
                        <a:solidFill>
                          <a:srgbClr val="000000"/>
                        </a:solidFill>
                        <a:effectLst/>
                        <a:latin typeface="Calibri" panose="020F0502020204030204" pitchFamily="34" charset="0"/>
                      </a:endParaRPr>
                    </a:p>
                  </a:txBody>
                  <a:tcPr marL="8411" marR="8411" marT="84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1100" b="0" i="0" u="none" strike="noStrike" dirty="0">
                          <a:solidFill>
                            <a:srgbClr val="000000"/>
                          </a:solidFill>
                          <a:effectLst/>
                          <a:latin typeface="Calibri" panose="020F0502020204030204" pitchFamily="34" charset="0"/>
                          <a:cs typeface="Arial" panose="020B0604020202020204" pitchFamily="34" charset="0"/>
                        </a:rPr>
                        <a:t>29</a:t>
                      </a:r>
                      <a:endParaRPr lang="en-US" sz="1100" b="0" i="0" u="none" strike="noStrike" dirty="0">
                        <a:solidFill>
                          <a:srgbClr val="000000"/>
                        </a:solidFill>
                        <a:effectLst/>
                        <a:latin typeface="Calibri" panose="020F0502020204030204" pitchFamily="34" charset="0"/>
                      </a:endParaRPr>
                    </a:p>
                  </a:txBody>
                  <a:tcPr marL="8411" marR="8411" marT="84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1100" b="0" i="0" u="none" strike="noStrike" dirty="0">
                          <a:solidFill>
                            <a:srgbClr val="000000"/>
                          </a:solidFill>
                          <a:effectLst/>
                          <a:latin typeface="Calibri" panose="020F0502020204030204" pitchFamily="34" charset="0"/>
                          <a:cs typeface="Arial" panose="020B0604020202020204" pitchFamily="34" charset="0"/>
                        </a:rPr>
                        <a:t>24</a:t>
                      </a:r>
                      <a:endParaRPr lang="en-US" sz="1100" b="0" i="0" u="none" strike="noStrike" dirty="0">
                        <a:solidFill>
                          <a:srgbClr val="000000"/>
                        </a:solidFill>
                        <a:effectLst/>
                        <a:latin typeface="Calibri" panose="020F0502020204030204" pitchFamily="34" charset="0"/>
                      </a:endParaRPr>
                    </a:p>
                  </a:txBody>
                  <a:tcPr marL="8411" marR="8411" marT="84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1100" b="0" i="0" u="none" strike="noStrike" dirty="0">
                          <a:solidFill>
                            <a:srgbClr val="000000"/>
                          </a:solidFill>
                          <a:effectLst/>
                          <a:latin typeface="Calibri" panose="020F0502020204030204" pitchFamily="34" charset="0"/>
                          <a:cs typeface="Arial" panose="020B0604020202020204" pitchFamily="34" charset="0"/>
                        </a:rPr>
                        <a:t>11</a:t>
                      </a:r>
                      <a:endParaRPr lang="en-US" sz="1100" b="0" i="0" u="none" strike="noStrike" dirty="0">
                        <a:solidFill>
                          <a:srgbClr val="000000"/>
                        </a:solidFill>
                        <a:effectLst/>
                        <a:latin typeface="Calibri" panose="020F0502020204030204" pitchFamily="34" charset="0"/>
                      </a:endParaRPr>
                    </a:p>
                  </a:txBody>
                  <a:tcPr marL="8411" marR="8411" marT="84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1100" b="0" i="0" u="none" strike="noStrike" dirty="0">
                          <a:solidFill>
                            <a:srgbClr val="000000"/>
                          </a:solidFill>
                          <a:effectLst/>
                          <a:latin typeface="Calibri" panose="020F0502020204030204" pitchFamily="34" charset="0"/>
                        </a:rPr>
                        <a:t>12</a:t>
                      </a:r>
                    </a:p>
                  </a:txBody>
                  <a:tcPr marL="8411" marR="8411" marT="84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371872844"/>
                  </a:ext>
                </a:extLst>
              </a:tr>
              <a:tr h="169985">
                <a:tc>
                  <a:txBody>
                    <a:bodyPr/>
                    <a:lstStyle/>
                    <a:p>
                      <a:pPr algn="l" fontAlgn="b"/>
                      <a:r>
                        <a:rPr lang="en-US" sz="1100" b="0" i="0" u="none" strike="noStrike" dirty="0">
                          <a:solidFill>
                            <a:srgbClr val="000000"/>
                          </a:solidFill>
                          <a:effectLst/>
                          <a:latin typeface="Calibri" panose="020F0502020204030204" pitchFamily="34" charset="0"/>
                          <a:cs typeface="Arial" panose="020B0604020202020204" pitchFamily="34" charset="0"/>
                        </a:rPr>
                        <a:t>Good Intent Call / Public Assist</a:t>
                      </a:r>
                      <a:endParaRPr lang="en-US" sz="1100" b="0" i="0" u="none" strike="noStrike" dirty="0">
                        <a:solidFill>
                          <a:srgbClr val="000000"/>
                        </a:solidFill>
                        <a:effectLst/>
                        <a:latin typeface="Calibri" panose="020F0502020204030204" pitchFamily="34" charset="0"/>
                      </a:endParaRPr>
                    </a:p>
                  </a:txBody>
                  <a:tcPr marL="8411" marR="8411" marT="84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r" fontAlgn="b"/>
                      <a:r>
                        <a:rPr lang="en-US" sz="1100" b="0" i="0" u="none" strike="noStrike" dirty="0">
                          <a:solidFill>
                            <a:srgbClr val="000000"/>
                          </a:solidFill>
                          <a:effectLst/>
                          <a:latin typeface="Calibri" panose="020F0502020204030204" pitchFamily="34" charset="0"/>
                        </a:rPr>
                        <a:t>41</a:t>
                      </a:r>
                    </a:p>
                  </a:txBody>
                  <a:tcPr marL="8411" marR="8411" marT="84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r" fontAlgn="b"/>
                      <a:r>
                        <a:rPr lang="en-US" sz="1100" b="0" i="0" u="none" strike="noStrike" dirty="0">
                          <a:solidFill>
                            <a:srgbClr val="000000"/>
                          </a:solidFill>
                          <a:effectLst/>
                          <a:latin typeface="Calibri" panose="020F0502020204030204" pitchFamily="34" charset="0"/>
                          <a:cs typeface="Arial" panose="020B0604020202020204" pitchFamily="34" charset="0"/>
                        </a:rPr>
                        <a:t>15</a:t>
                      </a:r>
                      <a:endParaRPr lang="en-US" sz="1100" b="0" i="0" u="none" strike="noStrike" dirty="0">
                        <a:solidFill>
                          <a:srgbClr val="000000"/>
                        </a:solidFill>
                        <a:effectLst/>
                        <a:latin typeface="Calibri" panose="020F0502020204030204" pitchFamily="34" charset="0"/>
                      </a:endParaRPr>
                    </a:p>
                  </a:txBody>
                  <a:tcPr marL="8411" marR="8411" marT="84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r" fontAlgn="b"/>
                      <a:r>
                        <a:rPr lang="en-US" sz="1100" b="0" i="0" u="none" strike="noStrike" dirty="0">
                          <a:solidFill>
                            <a:srgbClr val="000000"/>
                          </a:solidFill>
                          <a:effectLst/>
                          <a:latin typeface="Calibri" panose="020F0502020204030204" pitchFamily="34" charset="0"/>
                          <a:cs typeface="Arial" panose="020B0604020202020204" pitchFamily="34" charset="0"/>
                        </a:rPr>
                        <a:t>5</a:t>
                      </a:r>
                      <a:endParaRPr lang="en-US" sz="1100" b="0" i="0" u="none" strike="noStrike" dirty="0">
                        <a:solidFill>
                          <a:srgbClr val="000000"/>
                        </a:solidFill>
                        <a:effectLst/>
                        <a:latin typeface="Calibri" panose="020F0502020204030204" pitchFamily="34" charset="0"/>
                      </a:endParaRPr>
                    </a:p>
                  </a:txBody>
                  <a:tcPr marL="8411" marR="8411" marT="84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r" fontAlgn="b"/>
                      <a:r>
                        <a:rPr lang="en-US" sz="1100" b="0" i="0" u="none" strike="noStrike" dirty="0">
                          <a:solidFill>
                            <a:srgbClr val="000000"/>
                          </a:solidFill>
                          <a:effectLst/>
                          <a:latin typeface="Calibri" panose="020F0502020204030204" pitchFamily="34" charset="0"/>
                          <a:cs typeface="Arial" panose="020B0604020202020204" pitchFamily="34" charset="0"/>
                        </a:rPr>
                        <a:t>11</a:t>
                      </a:r>
                      <a:endParaRPr lang="en-US" sz="1100" b="0" i="0" u="none" strike="noStrike" dirty="0">
                        <a:solidFill>
                          <a:srgbClr val="000000"/>
                        </a:solidFill>
                        <a:effectLst/>
                        <a:latin typeface="Calibri" panose="020F0502020204030204" pitchFamily="34" charset="0"/>
                      </a:endParaRPr>
                    </a:p>
                  </a:txBody>
                  <a:tcPr marL="8411" marR="8411" marT="84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r" fontAlgn="b"/>
                      <a:r>
                        <a:rPr lang="en-US" sz="1100" b="0" i="0" u="none" strike="noStrike" dirty="0">
                          <a:solidFill>
                            <a:srgbClr val="000000"/>
                          </a:solidFill>
                          <a:effectLst/>
                          <a:latin typeface="Calibri" panose="020F0502020204030204" pitchFamily="34" charset="0"/>
                          <a:cs typeface="Arial" panose="020B0604020202020204" pitchFamily="34" charset="0"/>
                        </a:rPr>
                        <a:t>6</a:t>
                      </a:r>
                      <a:endParaRPr lang="en-US" sz="1100" b="0" i="0" u="none" strike="noStrike" dirty="0">
                        <a:solidFill>
                          <a:srgbClr val="000000"/>
                        </a:solidFill>
                        <a:effectLst/>
                        <a:latin typeface="Calibri" panose="020F0502020204030204" pitchFamily="34" charset="0"/>
                      </a:endParaRPr>
                    </a:p>
                  </a:txBody>
                  <a:tcPr marL="8411" marR="8411" marT="84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r" fontAlgn="b"/>
                      <a:r>
                        <a:rPr lang="en-US" sz="1100" b="0" i="0" u="none" strike="noStrike" dirty="0">
                          <a:solidFill>
                            <a:srgbClr val="000000"/>
                          </a:solidFill>
                          <a:effectLst/>
                          <a:latin typeface="Calibri" panose="020F0502020204030204" pitchFamily="34" charset="0"/>
                          <a:cs typeface="Arial" panose="020B0604020202020204" pitchFamily="34" charset="0"/>
                        </a:rPr>
                        <a:t>15</a:t>
                      </a:r>
                      <a:endParaRPr lang="en-US" sz="1100" b="0" i="0" u="none" strike="noStrike" dirty="0">
                        <a:solidFill>
                          <a:srgbClr val="000000"/>
                        </a:solidFill>
                        <a:effectLst/>
                        <a:latin typeface="Calibri" panose="020F0502020204030204" pitchFamily="34" charset="0"/>
                      </a:endParaRPr>
                    </a:p>
                  </a:txBody>
                  <a:tcPr marL="8411" marR="8411" marT="84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r" fontAlgn="b"/>
                      <a:r>
                        <a:rPr lang="en-US" sz="1100" b="0" i="0" u="none" strike="noStrike" dirty="0">
                          <a:solidFill>
                            <a:srgbClr val="000000"/>
                          </a:solidFill>
                          <a:effectLst/>
                          <a:latin typeface="Calibri" panose="020F0502020204030204" pitchFamily="34" charset="0"/>
                          <a:cs typeface="Arial" panose="020B0604020202020204" pitchFamily="34" charset="0"/>
                        </a:rPr>
                        <a:t>8</a:t>
                      </a:r>
                      <a:endParaRPr lang="en-US" sz="1100" b="0" i="0" u="none" strike="noStrike" dirty="0">
                        <a:solidFill>
                          <a:srgbClr val="000000"/>
                        </a:solidFill>
                        <a:effectLst/>
                        <a:latin typeface="Calibri" panose="020F0502020204030204" pitchFamily="34" charset="0"/>
                      </a:endParaRPr>
                    </a:p>
                  </a:txBody>
                  <a:tcPr marL="8411" marR="8411" marT="84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r" fontAlgn="b"/>
                      <a:r>
                        <a:rPr lang="en-US" sz="1100" b="0" i="0" u="none" strike="noStrike" dirty="0">
                          <a:solidFill>
                            <a:srgbClr val="000000"/>
                          </a:solidFill>
                          <a:effectLst/>
                          <a:latin typeface="Calibri" panose="020F0502020204030204" pitchFamily="34" charset="0"/>
                          <a:cs typeface="Arial" panose="020B0604020202020204" pitchFamily="34" charset="0"/>
                        </a:rPr>
                        <a:t>10</a:t>
                      </a:r>
                      <a:endParaRPr lang="en-US" sz="1100" b="0" i="0" u="none" strike="noStrike" dirty="0">
                        <a:solidFill>
                          <a:srgbClr val="000000"/>
                        </a:solidFill>
                        <a:effectLst/>
                        <a:latin typeface="Calibri" panose="020F0502020204030204" pitchFamily="34" charset="0"/>
                      </a:endParaRPr>
                    </a:p>
                  </a:txBody>
                  <a:tcPr marL="8411" marR="8411" marT="84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r" fontAlgn="b"/>
                      <a:r>
                        <a:rPr lang="en-US" sz="1100" b="0" i="0" u="none" strike="noStrike" dirty="0">
                          <a:solidFill>
                            <a:srgbClr val="000000"/>
                          </a:solidFill>
                          <a:effectLst/>
                          <a:latin typeface="Calibri" panose="020F0502020204030204" pitchFamily="34" charset="0"/>
                        </a:rPr>
                        <a:t>17</a:t>
                      </a:r>
                    </a:p>
                  </a:txBody>
                  <a:tcPr marL="8411" marR="8411" marT="84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10592036"/>
                  </a:ext>
                </a:extLst>
              </a:tr>
              <a:tr h="169985">
                <a:tc>
                  <a:txBody>
                    <a:bodyPr/>
                    <a:lstStyle/>
                    <a:p>
                      <a:pPr algn="l" fontAlgn="b"/>
                      <a:r>
                        <a:rPr lang="en-US" sz="1100" b="0" i="0" u="none" strike="noStrike" dirty="0">
                          <a:solidFill>
                            <a:srgbClr val="000000"/>
                          </a:solidFill>
                          <a:effectLst/>
                          <a:latin typeface="Calibri" panose="020F0502020204030204" pitchFamily="34" charset="0"/>
                          <a:cs typeface="Arial" panose="020B0604020202020204" pitchFamily="34" charset="0"/>
                        </a:rPr>
                        <a:t>False Alarm</a:t>
                      </a:r>
                      <a:endParaRPr lang="en-US" sz="1100" b="0" i="0" u="none" strike="noStrike" dirty="0">
                        <a:solidFill>
                          <a:srgbClr val="000000"/>
                        </a:solidFill>
                        <a:effectLst/>
                        <a:latin typeface="Calibri" panose="020F0502020204030204" pitchFamily="34" charset="0"/>
                      </a:endParaRPr>
                    </a:p>
                  </a:txBody>
                  <a:tcPr marL="8411" marR="8411" marT="84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1100" b="0" i="0" u="none" strike="noStrike" dirty="0">
                          <a:solidFill>
                            <a:srgbClr val="000000"/>
                          </a:solidFill>
                          <a:effectLst/>
                          <a:latin typeface="Calibri" panose="020F0502020204030204" pitchFamily="34" charset="0"/>
                        </a:rPr>
                        <a:t>20</a:t>
                      </a:r>
                    </a:p>
                  </a:txBody>
                  <a:tcPr marL="8411" marR="8411" marT="84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1100" b="0" i="0" u="none" strike="noStrike" dirty="0">
                          <a:solidFill>
                            <a:srgbClr val="000000"/>
                          </a:solidFill>
                          <a:effectLst/>
                          <a:latin typeface="Calibri" panose="020F0502020204030204" pitchFamily="34" charset="0"/>
                          <a:cs typeface="Arial" panose="020B0604020202020204" pitchFamily="34" charset="0"/>
                        </a:rPr>
                        <a:t>21</a:t>
                      </a:r>
                      <a:endParaRPr lang="en-US" sz="1100" b="0" i="0" u="none" strike="noStrike" dirty="0">
                        <a:solidFill>
                          <a:srgbClr val="000000"/>
                        </a:solidFill>
                        <a:effectLst/>
                        <a:latin typeface="Calibri" panose="020F0502020204030204" pitchFamily="34" charset="0"/>
                      </a:endParaRPr>
                    </a:p>
                  </a:txBody>
                  <a:tcPr marL="8411" marR="8411" marT="84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1100" b="0" i="0" u="none" strike="noStrike" dirty="0">
                          <a:solidFill>
                            <a:srgbClr val="000000"/>
                          </a:solidFill>
                          <a:effectLst/>
                          <a:latin typeface="Calibri" panose="020F0502020204030204" pitchFamily="34" charset="0"/>
                          <a:cs typeface="Arial" panose="020B0604020202020204" pitchFamily="34" charset="0"/>
                        </a:rPr>
                        <a:t>13</a:t>
                      </a:r>
                      <a:endParaRPr lang="en-US" sz="1100" b="0" i="0" u="none" strike="noStrike" dirty="0">
                        <a:solidFill>
                          <a:srgbClr val="000000"/>
                        </a:solidFill>
                        <a:effectLst/>
                        <a:latin typeface="Calibri" panose="020F0502020204030204" pitchFamily="34" charset="0"/>
                      </a:endParaRPr>
                    </a:p>
                  </a:txBody>
                  <a:tcPr marL="8411" marR="8411" marT="84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1100" b="0" i="0" u="none" strike="noStrike" dirty="0">
                          <a:solidFill>
                            <a:srgbClr val="000000"/>
                          </a:solidFill>
                          <a:effectLst/>
                          <a:latin typeface="Calibri" panose="020F0502020204030204" pitchFamily="34" charset="0"/>
                          <a:cs typeface="Arial" panose="020B0604020202020204" pitchFamily="34" charset="0"/>
                        </a:rPr>
                        <a:t>2</a:t>
                      </a:r>
                      <a:endParaRPr lang="en-US" sz="1100" b="0" i="0" u="none" strike="noStrike" dirty="0">
                        <a:solidFill>
                          <a:srgbClr val="000000"/>
                        </a:solidFill>
                        <a:effectLst/>
                        <a:latin typeface="Calibri" panose="020F0502020204030204" pitchFamily="34" charset="0"/>
                      </a:endParaRPr>
                    </a:p>
                  </a:txBody>
                  <a:tcPr marL="8411" marR="8411" marT="84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1100" b="0" i="0" u="none" strike="noStrike" dirty="0">
                          <a:solidFill>
                            <a:srgbClr val="000000"/>
                          </a:solidFill>
                          <a:effectLst/>
                          <a:latin typeface="Calibri" panose="020F0502020204030204" pitchFamily="34" charset="0"/>
                          <a:cs typeface="Arial" panose="020B0604020202020204" pitchFamily="34" charset="0"/>
                        </a:rPr>
                        <a:t>6</a:t>
                      </a:r>
                      <a:endParaRPr lang="en-US" sz="1100" b="0" i="0" u="none" strike="noStrike" dirty="0">
                        <a:solidFill>
                          <a:srgbClr val="000000"/>
                        </a:solidFill>
                        <a:effectLst/>
                        <a:latin typeface="Calibri" panose="020F0502020204030204" pitchFamily="34" charset="0"/>
                      </a:endParaRPr>
                    </a:p>
                  </a:txBody>
                  <a:tcPr marL="8411" marR="8411" marT="84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1100" b="0" i="0" u="none" strike="noStrike" dirty="0">
                          <a:solidFill>
                            <a:srgbClr val="000000"/>
                          </a:solidFill>
                          <a:effectLst/>
                          <a:latin typeface="Calibri" panose="020F0502020204030204" pitchFamily="34" charset="0"/>
                          <a:cs typeface="Arial" panose="020B0604020202020204" pitchFamily="34" charset="0"/>
                        </a:rPr>
                        <a:t>11</a:t>
                      </a:r>
                      <a:endParaRPr lang="en-US" sz="1100" b="0" i="0" u="none" strike="noStrike" dirty="0">
                        <a:solidFill>
                          <a:srgbClr val="000000"/>
                        </a:solidFill>
                        <a:effectLst/>
                        <a:latin typeface="Calibri" panose="020F0502020204030204" pitchFamily="34" charset="0"/>
                      </a:endParaRPr>
                    </a:p>
                  </a:txBody>
                  <a:tcPr marL="8411" marR="8411" marT="84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1100" b="0" i="0" u="none" strike="noStrike" dirty="0">
                          <a:solidFill>
                            <a:srgbClr val="000000"/>
                          </a:solidFill>
                          <a:effectLst/>
                          <a:latin typeface="Calibri" panose="020F0502020204030204" pitchFamily="34" charset="0"/>
                          <a:cs typeface="Arial" panose="020B0604020202020204" pitchFamily="34" charset="0"/>
                        </a:rPr>
                        <a:t>3</a:t>
                      </a:r>
                      <a:endParaRPr lang="en-US" sz="1100" b="0" i="0" u="none" strike="noStrike" dirty="0">
                        <a:solidFill>
                          <a:srgbClr val="000000"/>
                        </a:solidFill>
                        <a:effectLst/>
                        <a:latin typeface="Calibri" panose="020F0502020204030204" pitchFamily="34" charset="0"/>
                      </a:endParaRPr>
                    </a:p>
                  </a:txBody>
                  <a:tcPr marL="8411" marR="8411" marT="84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1100" b="0" i="0" u="none" strike="noStrike" dirty="0">
                          <a:solidFill>
                            <a:srgbClr val="000000"/>
                          </a:solidFill>
                          <a:effectLst/>
                          <a:latin typeface="Calibri" panose="020F0502020204030204" pitchFamily="34" charset="0"/>
                          <a:cs typeface="Arial" panose="020B0604020202020204" pitchFamily="34" charset="0"/>
                        </a:rPr>
                        <a:t>2</a:t>
                      </a:r>
                      <a:endParaRPr lang="en-US" sz="1100" b="0" i="0" u="none" strike="noStrike" dirty="0">
                        <a:solidFill>
                          <a:srgbClr val="000000"/>
                        </a:solidFill>
                        <a:effectLst/>
                        <a:latin typeface="Calibri" panose="020F0502020204030204" pitchFamily="34" charset="0"/>
                      </a:endParaRPr>
                    </a:p>
                  </a:txBody>
                  <a:tcPr marL="8411" marR="8411" marT="84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1100" b="0" i="0" u="none" strike="noStrike" dirty="0">
                          <a:solidFill>
                            <a:srgbClr val="000000"/>
                          </a:solidFill>
                          <a:effectLst/>
                          <a:latin typeface="Calibri" panose="020F0502020204030204" pitchFamily="34" charset="0"/>
                        </a:rPr>
                        <a:t>2</a:t>
                      </a:r>
                    </a:p>
                  </a:txBody>
                  <a:tcPr marL="8411" marR="8411" marT="84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605033386"/>
                  </a:ext>
                </a:extLst>
              </a:tr>
              <a:tr h="169985">
                <a:tc>
                  <a:txBody>
                    <a:bodyPr/>
                    <a:lstStyle/>
                    <a:p>
                      <a:pPr algn="l" fontAlgn="b"/>
                      <a:r>
                        <a:rPr lang="en-US" sz="1100" b="0" i="0" u="none" strike="noStrike" dirty="0">
                          <a:solidFill>
                            <a:srgbClr val="000000"/>
                          </a:solidFill>
                          <a:effectLst/>
                          <a:latin typeface="Calibri" panose="020F0502020204030204" pitchFamily="34" charset="0"/>
                          <a:cs typeface="Arial" panose="020B0604020202020204" pitchFamily="34" charset="0"/>
                        </a:rPr>
                        <a:t>Cover Assignment</a:t>
                      </a:r>
                      <a:endParaRPr lang="en-US" sz="1100" b="0" i="0" u="none" strike="noStrike" dirty="0">
                        <a:solidFill>
                          <a:srgbClr val="000000"/>
                        </a:solidFill>
                        <a:effectLst/>
                        <a:latin typeface="Calibri" panose="020F0502020204030204" pitchFamily="34" charset="0"/>
                      </a:endParaRPr>
                    </a:p>
                  </a:txBody>
                  <a:tcPr marL="8411" marR="8411" marT="84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r" fontAlgn="b"/>
                      <a:r>
                        <a:rPr lang="en-US" sz="1100" b="0" i="0" u="none" strike="noStrike" dirty="0">
                          <a:solidFill>
                            <a:srgbClr val="000000"/>
                          </a:solidFill>
                          <a:effectLst/>
                          <a:latin typeface="Calibri" panose="020F0502020204030204" pitchFamily="34" charset="0"/>
                        </a:rPr>
                        <a:t>21</a:t>
                      </a:r>
                    </a:p>
                  </a:txBody>
                  <a:tcPr marL="8411" marR="8411" marT="84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r" fontAlgn="b"/>
                      <a:r>
                        <a:rPr lang="en-US" sz="1100" b="0" i="0" u="none" strike="noStrike" dirty="0">
                          <a:solidFill>
                            <a:srgbClr val="000000"/>
                          </a:solidFill>
                          <a:effectLst/>
                          <a:latin typeface="Calibri" panose="020F0502020204030204" pitchFamily="34" charset="0"/>
                          <a:cs typeface="Arial" panose="020B0604020202020204" pitchFamily="34" charset="0"/>
                        </a:rPr>
                        <a:t>42</a:t>
                      </a:r>
                      <a:endParaRPr lang="en-US" sz="1100" b="0" i="0" u="none" strike="noStrike" dirty="0">
                        <a:solidFill>
                          <a:srgbClr val="000000"/>
                        </a:solidFill>
                        <a:effectLst/>
                        <a:latin typeface="Calibri" panose="020F0502020204030204" pitchFamily="34" charset="0"/>
                      </a:endParaRPr>
                    </a:p>
                  </a:txBody>
                  <a:tcPr marL="8411" marR="8411" marT="84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r" fontAlgn="b"/>
                      <a:r>
                        <a:rPr lang="en-US" sz="1100" b="0" i="0" u="none" strike="noStrike" dirty="0">
                          <a:solidFill>
                            <a:srgbClr val="000000"/>
                          </a:solidFill>
                          <a:effectLst/>
                          <a:latin typeface="Calibri" panose="020F0502020204030204" pitchFamily="34" charset="0"/>
                          <a:cs typeface="Arial" panose="020B0604020202020204" pitchFamily="34" charset="0"/>
                        </a:rPr>
                        <a:t>24</a:t>
                      </a:r>
                      <a:endParaRPr lang="en-US" sz="1100" b="0" i="0" u="none" strike="noStrike" dirty="0">
                        <a:solidFill>
                          <a:srgbClr val="000000"/>
                        </a:solidFill>
                        <a:effectLst/>
                        <a:latin typeface="Calibri" panose="020F0502020204030204" pitchFamily="34" charset="0"/>
                      </a:endParaRPr>
                    </a:p>
                  </a:txBody>
                  <a:tcPr marL="8411" marR="8411" marT="84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r" fontAlgn="b"/>
                      <a:r>
                        <a:rPr lang="en-US" sz="1100" b="0" i="0" u="none" strike="noStrike" dirty="0">
                          <a:solidFill>
                            <a:srgbClr val="000000"/>
                          </a:solidFill>
                          <a:effectLst/>
                          <a:latin typeface="Calibri" panose="020F0502020204030204" pitchFamily="34" charset="0"/>
                          <a:cs typeface="Arial" panose="020B0604020202020204" pitchFamily="34" charset="0"/>
                        </a:rPr>
                        <a:t>34</a:t>
                      </a:r>
                      <a:endParaRPr lang="en-US" sz="1100" b="0" i="0" u="none" strike="noStrike" dirty="0">
                        <a:solidFill>
                          <a:srgbClr val="000000"/>
                        </a:solidFill>
                        <a:effectLst/>
                        <a:latin typeface="Calibri" panose="020F0502020204030204" pitchFamily="34" charset="0"/>
                      </a:endParaRPr>
                    </a:p>
                  </a:txBody>
                  <a:tcPr marL="8411" marR="8411" marT="84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r" fontAlgn="b"/>
                      <a:r>
                        <a:rPr lang="en-US" sz="1100" b="0" i="0" u="none" strike="noStrike" dirty="0">
                          <a:solidFill>
                            <a:srgbClr val="000000"/>
                          </a:solidFill>
                          <a:effectLst/>
                          <a:latin typeface="Calibri" panose="020F0502020204030204" pitchFamily="34" charset="0"/>
                          <a:cs typeface="Arial" panose="020B0604020202020204" pitchFamily="34" charset="0"/>
                        </a:rPr>
                        <a:t>29</a:t>
                      </a:r>
                      <a:endParaRPr lang="en-US" sz="1100" b="0" i="0" u="none" strike="noStrike" dirty="0">
                        <a:solidFill>
                          <a:srgbClr val="000000"/>
                        </a:solidFill>
                        <a:effectLst/>
                        <a:latin typeface="Calibri" panose="020F0502020204030204" pitchFamily="34" charset="0"/>
                      </a:endParaRPr>
                    </a:p>
                  </a:txBody>
                  <a:tcPr marL="8411" marR="8411" marT="84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r" fontAlgn="b"/>
                      <a:r>
                        <a:rPr lang="en-US" sz="1100" b="0" i="0" u="none" strike="noStrike" dirty="0">
                          <a:solidFill>
                            <a:srgbClr val="000000"/>
                          </a:solidFill>
                          <a:effectLst/>
                          <a:latin typeface="Calibri" panose="020F0502020204030204" pitchFamily="34" charset="0"/>
                          <a:cs typeface="Arial" panose="020B0604020202020204" pitchFamily="34" charset="0"/>
                        </a:rPr>
                        <a:t>30</a:t>
                      </a:r>
                      <a:endParaRPr lang="en-US" sz="1100" b="0" i="0" u="none" strike="noStrike" dirty="0">
                        <a:solidFill>
                          <a:srgbClr val="000000"/>
                        </a:solidFill>
                        <a:effectLst/>
                        <a:latin typeface="Calibri" panose="020F0502020204030204" pitchFamily="34" charset="0"/>
                      </a:endParaRPr>
                    </a:p>
                  </a:txBody>
                  <a:tcPr marL="8411" marR="8411" marT="84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r" fontAlgn="b"/>
                      <a:r>
                        <a:rPr lang="en-US" sz="1100" b="0" i="0" u="none" strike="noStrike" dirty="0">
                          <a:solidFill>
                            <a:srgbClr val="000000"/>
                          </a:solidFill>
                          <a:effectLst/>
                          <a:latin typeface="Calibri" panose="020F0502020204030204" pitchFamily="34" charset="0"/>
                          <a:cs typeface="Arial" panose="020B0604020202020204" pitchFamily="34" charset="0"/>
                        </a:rPr>
                        <a:t>21</a:t>
                      </a:r>
                      <a:endParaRPr lang="en-US" sz="1100" b="0" i="0" u="none" strike="noStrike" dirty="0">
                        <a:solidFill>
                          <a:srgbClr val="000000"/>
                        </a:solidFill>
                        <a:effectLst/>
                        <a:latin typeface="Calibri" panose="020F0502020204030204" pitchFamily="34" charset="0"/>
                      </a:endParaRPr>
                    </a:p>
                  </a:txBody>
                  <a:tcPr marL="8411" marR="8411" marT="84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r" fontAlgn="b"/>
                      <a:r>
                        <a:rPr lang="en-US" sz="1100" b="0" i="0" u="none" strike="noStrike" dirty="0">
                          <a:solidFill>
                            <a:srgbClr val="000000"/>
                          </a:solidFill>
                          <a:effectLst/>
                          <a:latin typeface="Calibri" panose="020F0502020204030204" pitchFamily="34" charset="0"/>
                          <a:cs typeface="Arial" panose="020B0604020202020204" pitchFamily="34" charset="0"/>
                        </a:rPr>
                        <a:t>20</a:t>
                      </a:r>
                      <a:endParaRPr lang="en-US" sz="1100" b="0" i="0" u="none" strike="noStrike" dirty="0">
                        <a:solidFill>
                          <a:srgbClr val="000000"/>
                        </a:solidFill>
                        <a:effectLst/>
                        <a:latin typeface="Calibri" panose="020F0502020204030204" pitchFamily="34" charset="0"/>
                      </a:endParaRPr>
                    </a:p>
                  </a:txBody>
                  <a:tcPr marL="8411" marR="8411" marT="84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r" fontAlgn="b"/>
                      <a:r>
                        <a:rPr lang="en-US" sz="1100" b="0" i="0" u="none" strike="noStrike" dirty="0">
                          <a:solidFill>
                            <a:srgbClr val="000000"/>
                          </a:solidFill>
                          <a:effectLst/>
                          <a:latin typeface="Calibri" panose="020F0502020204030204" pitchFamily="34" charset="0"/>
                        </a:rPr>
                        <a:t>24</a:t>
                      </a:r>
                    </a:p>
                  </a:txBody>
                  <a:tcPr marL="8411" marR="8411" marT="84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79455674"/>
                  </a:ext>
                </a:extLst>
              </a:tr>
              <a:tr h="169985">
                <a:tc>
                  <a:txBody>
                    <a:bodyPr/>
                    <a:lstStyle/>
                    <a:p>
                      <a:pPr algn="l" fontAlgn="b"/>
                      <a:r>
                        <a:rPr lang="en-US" sz="1100" b="0" i="0" u="none" strike="noStrike" dirty="0">
                          <a:solidFill>
                            <a:srgbClr val="000000"/>
                          </a:solidFill>
                          <a:effectLst/>
                          <a:latin typeface="Calibri" panose="020F0502020204030204" pitchFamily="34" charset="0"/>
                          <a:cs typeface="Arial" panose="020B0604020202020204" pitchFamily="34" charset="0"/>
                        </a:rPr>
                        <a:t>Coverage at Sporting Events</a:t>
                      </a:r>
                      <a:endParaRPr lang="en-US" sz="1100" b="0" i="0" u="none" strike="noStrike" dirty="0">
                        <a:solidFill>
                          <a:srgbClr val="000000"/>
                        </a:solidFill>
                        <a:effectLst/>
                        <a:latin typeface="Calibri" panose="020F0502020204030204" pitchFamily="34" charset="0"/>
                      </a:endParaRPr>
                    </a:p>
                  </a:txBody>
                  <a:tcPr marL="8411" marR="8411" marT="84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1100" b="0" i="0" u="none" strike="noStrike" dirty="0">
                          <a:solidFill>
                            <a:srgbClr val="000000"/>
                          </a:solidFill>
                          <a:effectLst/>
                          <a:latin typeface="Calibri" panose="020F0502020204030204" pitchFamily="34" charset="0"/>
                        </a:rPr>
                        <a:t>*</a:t>
                      </a:r>
                    </a:p>
                  </a:txBody>
                  <a:tcPr marL="8411" marR="8411" marT="84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1100" b="0" i="0" u="none" strike="noStrike" dirty="0">
                          <a:solidFill>
                            <a:srgbClr val="000000"/>
                          </a:solidFill>
                          <a:effectLst/>
                          <a:latin typeface="Calibri" panose="020F0502020204030204" pitchFamily="34" charset="0"/>
                          <a:cs typeface="Arial" panose="020B0604020202020204" pitchFamily="34" charset="0"/>
                        </a:rPr>
                        <a:t>27</a:t>
                      </a:r>
                      <a:endParaRPr lang="en-US" sz="1100" b="0" i="0" u="none" strike="noStrike" dirty="0">
                        <a:solidFill>
                          <a:srgbClr val="000000"/>
                        </a:solidFill>
                        <a:effectLst/>
                        <a:latin typeface="Calibri" panose="020F0502020204030204" pitchFamily="34" charset="0"/>
                      </a:endParaRPr>
                    </a:p>
                  </a:txBody>
                  <a:tcPr marL="8411" marR="8411" marT="84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1100" b="0" i="0" u="none" strike="noStrike" dirty="0">
                          <a:solidFill>
                            <a:srgbClr val="000000"/>
                          </a:solidFill>
                          <a:effectLst/>
                          <a:latin typeface="Calibri" panose="020F0502020204030204" pitchFamily="34" charset="0"/>
                          <a:cs typeface="Arial" panose="020B0604020202020204" pitchFamily="34" charset="0"/>
                        </a:rPr>
                        <a:t>18</a:t>
                      </a:r>
                      <a:endParaRPr lang="en-US" sz="1100" b="0" i="0" u="none" strike="noStrike" dirty="0">
                        <a:solidFill>
                          <a:srgbClr val="000000"/>
                        </a:solidFill>
                        <a:effectLst/>
                        <a:latin typeface="Calibri" panose="020F0502020204030204" pitchFamily="34" charset="0"/>
                      </a:endParaRPr>
                    </a:p>
                  </a:txBody>
                  <a:tcPr marL="8411" marR="8411" marT="84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1100" b="0" i="0" u="none" strike="noStrike" dirty="0">
                          <a:solidFill>
                            <a:srgbClr val="000000"/>
                          </a:solidFill>
                          <a:effectLst/>
                          <a:latin typeface="Calibri" panose="020F0502020204030204" pitchFamily="34" charset="0"/>
                          <a:cs typeface="Arial" panose="020B0604020202020204" pitchFamily="34" charset="0"/>
                        </a:rPr>
                        <a:t>22</a:t>
                      </a:r>
                      <a:endParaRPr lang="en-US" sz="1100" b="0" i="0" u="none" strike="noStrike" dirty="0">
                        <a:solidFill>
                          <a:srgbClr val="000000"/>
                        </a:solidFill>
                        <a:effectLst/>
                        <a:latin typeface="Calibri" panose="020F0502020204030204" pitchFamily="34" charset="0"/>
                      </a:endParaRPr>
                    </a:p>
                  </a:txBody>
                  <a:tcPr marL="8411" marR="8411" marT="84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1100" b="0" i="0" u="none" strike="noStrike" dirty="0">
                          <a:solidFill>
                            <a:srgbClr val="000000"/>
                          </a:solidFill>
                          <a:effectLst/>
                          <a:latin typeface="Calibri" panose="020F0502020204030204" pitchFamily="34" charset="0"/>
                          <a:cs typeface="Arial" panose="020B0604020202020204" pitchFamily="34" charset="0"/>
                        </a:rPr>
                        <a:t>17</a:t>
                      </a:r>
                      <a:endParaRPr lang="en-US" sz="1100" b="0" i="0" u="none" strike="noStrike" dirty="0">
                        <a:solidFill>
                          <a:srgbClr val="000000"/>
                        </a:solidFill>
                        <a:effectLst/>
                        <a:latin typeface="Calibri" panose="020F0502020204030204" pitchFamily="34" charset="0"/>
                      </a:endParaRPr>
                    </a:p>
                  </a:txBody>
                  <a:tcPr marL="8411" marR="8411" marT="84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1100" b="0" i="0" u="none" strike="noStrike" dirty="0">
                          <a:solidFill>
                            <a:srgbClr val="000000"/>
                          </a:solidFill>
                          <a:effectLst/>
                          <a:latin typeface="Calibri" panose="020F0502020204030204" pitchFamily="34" charset="0"/>
                          <a:cs typeface="Arial" panose="020B0604020202020204" pitchFamily="34" charset="0"/>
                        </a:rPr>
                        <a:t>21</a:t>
                      </a:r>
                      <a:endParaRPr lang="en-US" sz="1100" b="0" i="0" u="none" strike="noStrike" dirty="0">
                        <a:solidFill>
                          <a:srgbClr val="000000"/>
                        </a:solidFill>
                        <a:effectLst/>
                        <a:latin typeface="Calibri" panose="020F0502020204030204" pitchFamily="34" charset="0"/>
                      </a:endParaRPr>
                    </a:p>
                  </a:txBody>
                  <a:tcPr marL="8411" marR="8411" marT="84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1100" b="0" i="0" u="none" strike="noStrike" dirty="0">
                          <a:solidFill>
                            <a:srgbClr val="000000"/>
                          </a:solidFill>
                          <a:effectLst/>
                          <a:latin typeface="Calibri" panose="020F0502020204030204" pitchFamily="34" charset="0"/>
                          <a:cs typeface="Arial" panose="020B0604020202020204" pitchFamily="34" charset="0"/>
                        </a:rPr>
                        <a:t>22</a:t>
                      </a:r>
                      <a:endParaRPr lang="en-US" sz="1100" b="0" i="0" u="none" strike="noStrike" dirty="0">
                        <a:solidFill>
                          <a:srgbClr val="000000"/>
                        </a:solidFill>
                        <a:effectLst/>
                        <a:latin typeface="Calibri" panose="020F0502020204030204" pitchFamily="34" charset="0"/>
                      </a:endParaRPr>
                    </a:p>
                  </a:txBody>
                  <a:tcPr marL="8411" marR="8411" marT="84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1100" b="0" i="0" u="none" strike="noStrike" dirty="0">
                          <a:solidFill>
                            <a:srgbClr val="000000"/>
                          </a:solidFill>
                          <a:effectLst/>
                          <a:latin typeface="Calibri" panose="020F0502020204030204" pitchFamily="34" charset="0"/>
                          <a:cs typeface="Arial" panose="020B0604020202020204" pitchFamily="34" charset="0"/>
                        </a:rPr>
                        <a:t>17</a:t>
                      </a:r>
                      <a:endParaRPr lang="en-US" sz="1100" b="0" i="0" u="none" strike="noStrike" dirty="0">
                        <a:solidFill>
                          <a:srgbClr val="000000"/>
                        </a:solidFill>
                        <a:effectLst/>
                        <a:latin typeface="Calibri" panose="020F0502020204030204" pitchFamily="34" charset="0"/>
                      </a:endParaRPr>
                    </a:p>
                  </a:txBody>
                  <a:tcPr marL="8411" marR="8411" marT="84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1100" b="0" i="0" u="none" strike="noStrike" dirty="0">
                          <a:solidFill>
                            <a:srgbClr val="000000"/>
                          </a:solidFill>
                          <a:effectLst/>
                          <a:latin typeface="Calibri" panose="020F0502020204030204" pitchFamily="34" charset="0"/>
                        </a:rPr>
                        <a:t>24</a:t>
                      </a:r>
                    </a:p>
                  </a:txBody>
                  <a:tcPr marL="8411" marR="8411" marT="84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546493544"/>
                  </a:ext>
                </a:extLst>
              </a:tr>
              <a:tr h="169985">
                <a:tc>
                  <a:txBody>
                    <a:bodyPr/>
                    <a:lstStyle/>
                    <a:p>
                      <a:pPr algn="l" fontAlgn="b"/>
                      <a:r>
                        <a:rPr lang="en-US" sz="1100" b="0" i="0" u="none" strike="noStrike" dirty="0">
                          <a:solidFill>
                            <a:srgbClr val="000000"/>
                          </a:solidFill>
                          <a:effectLst/>
                          <a:latin typeface="Calibri" panose="020F0502020204030204" pitchFamily="34" charset="0"/>
                          <a:cs typeface="Arial" panose="020B0604020202020204" pitchFamily="34" charset="0"/>
                        </a:rPr>
                        <a:t>Weather Related</a:t>
                      </a:r>
                      <a:endParaRPr lang="en-US" sz="1100" b="0" i="0" u="none" strike="noStrike" dirty="0">
                        <a:solidFill>
                          <a:srgbClr val="000000"/>
                        </a:solidFill>
                        <a:effectLst/>
                        <a:latin typeface="Calibri" panose="020F0502020204030204" pitchFamily="34" charset="0"/>
                      </a:endParaRPr>
                    </a:p>
                  </a:txBody>
                  <a:tcPr marL="8411" marR="8411" marT="84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r" fontAlgn="b"/>
                      <a:r>
                        <a:rPr lang="en-US" sz="1100" b="0" i="0" u="none" strike="noStrike" dirty="0">
                          <a:solidFill>
                            <a:srgbClr val="000000"/>
                          </a:solidFill>
                          <a:effectLst/>
                          <a:latin typeface="Calibri" panose="020F0502020204030204" pitchFamily="34" charset="0"/>
                        </a:rPr>
                        <a:t>9</a:t>
                      </a:r>
                    </a:p>
                  </a:txBody>
                  <a:tcPr marL="8411" marR="8411" marT="84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r" fontAlgn="b"/>
                      <a:r>
                        <a:rPr lang="en-US" sz="1100" b="0" i="0" u="none" strike="noStrike" dirty="0">
                          <a:solidFill>
                            <a:srgbClr val="000000"/>
                          </a:solidFill>
                          <a:effectLst/>
                          <a:latin typeface="Calibri" panose="020F0502020204030204" pitchFamily="34" charset="0"/>
                          <a:cs typeface="Arial" panose="020B0604020202020204" pitchFamily="34" charset="0"/>
                        </a:rPr>
                        <a:t>4</a:t>
                      </a:r>
                      <a:endParaRPr lang="en-US" sz="1100" b="0" i="0" u="none" strike="noStrike" dirty="0">
                        <a:solidFill>
                          <a:srgbClr val="000000"/>
                        </a:solidFill>
                        <a:effectLst/>
                        <a:latin typeface="Calibri" panose="020F0502020204030204" pitchFamily="34" charset="0"/>
                      </a:endParaRPr>
                    </a:p>
                  </a:txBody>
                  <a:tcPr marL="8411" marR="8411" marT="84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r" fontAlgn="b"/>
                      <a:r>
                        <a:rPr lang="en-US" sz="1100" b="0" i="0" u="none" strike="noStrike" dirty="0">
                          <a:solidFill>
                            <a:srgbClr val="000000"/>
                          </a:solidFill>
                          <a:effectLst/>
                          <a:latin typeface="Calibri" panose="020F0502020204030204" pitchFamily="34" charset="0"/>
                          <a:cs typeface="Arial" panose="020B0604020202020204" pitchFamily="34" charset="0"/>
                        </a:rPr>
                        <a:t>11</a:t>
                      </a:r>
                      <a:endParaRPr lang="en-US" sz="1100" b="0" i="0" u="none" strike="noStrike" dirty="0">
                        <a:solidFill>
                          <a:srgbClr val="000000"/>
                        </a:solidFill>
                        <a:effectLst/>
                        <a:latin typeface="Calibri" panose="020F0502020204030204" pitchFamily="34" charset="0"/>
                      </a:endParaRPr>
                    </a:p>
                  </a:txBody>
                  <a:tcPr marL="8411" marR="8411" marT="84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r" fontAlgn="b"/>
                      <a:r>
                        <a:rPr lang="en-US" sz="1100" b="0" i="0" u="none" strike="noStrike" dirty="0">
                          <a:solidFill>
                            <a:srgbClr val="000000"/>
                          </a:solidFill>
                          <a:effectLst/>
                          <a:latin typeface="Calibri" panose="020F0502020204030204" pitchFamily="34" charset="0"/>
                          <a:cs typeface="Arial" panose="020B0604020202020204" pitchFamily="34" charset="0"/>
                        </a:rPr>
                        <a:t>21</a:t>
                      </a:r>
                      <a:endParaRPr lang="en-US" sz="1100" b="0" i="0" u="none" strike="noStrike" dirty="0">
                        <a:solidFill>
                          <a:srgbClr val="000000"/>
                        </a:solidFill>
                        <a:effectLst/>
                        <a:latin typeface="Calibri" panose="020F0502020204030204" pitchFamily="34" charset="0"/>
                      </a:endParaRPr>
                    </a:p>
                  </a:txBody>
                  <a:tcPr marL="8411" marR="8411" marT="84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r" fontAlgn="b"/>
                      <a:r>
                        <a:rPr lang="en-US" sz="1100" b="0" i="0" u="none" strike="noStrike" dirty="0">
                          <a:solidFill>
                            <a:srgbClr val="000000"/>
                          </a:solidFill>
                          <a:effectLst/>
                          <a:latin typeface="Calibri" panose="020F0502020204030204" pitchFamily="34" charset="0"/>
                          <a:cs typeface="Arial" panose="020B0604020202020204" pitchFamily="34" charset="0"/>
                        </a:rPr>
                        <a:t>7</a:t>
                      </a:r>
                      <a:endParaRPr lang="en-US" sz="1100" b="0" i="0" u="none" strike="noStrike" dirty="0">
                        <a:solidFill>
                          <a:srgbClr val="000000"/>
                        </a:solidFill>
                        <a:effectLst/>
                        <a:latin typeface="Calibri" panose="020F0502020204030204" pitchFamily="34" charset="0"/>
                      </a:endParaRPr>
                    </a:p>
                  </a:txBody>
                  <a:tcPr marL="8411" marR="8411" marT="84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r" fontAlgn="b"/>
                      <a:r>
                        <a:rPr lang="en-US" sz="1100" b="0" i="0" u="none" strike="noStrike" dirty="0">
                          <a:solidFill>
                            <a:srgbClr val="000000"/>
                          </a:solidFill>
                          <a:effectLst/>
                          <a:latin typeface="Calibri" panose="020F0502020204030204" pitchFamily="34" charset="0"/>
                          <a:cs typeface="Arial" panose="020B0604020202020204" pitchFamily="34" charset="0"/>
                        </a:rPr>
                        <a:t>11</a:t>
                      </a:r>
                      <a:endParaRPr lang="en-US" sz="1100" b="0" i="0" u="none" strike="noStrike" dirty="0">
                        <a:solidFill>
                          <a:srgbClr val="000000"/>
                        </a:solidFill>
                        <a:effectLst/>
                        <a:latin typeface="Calibri" panose="020F0502020204030204" pitchFamily="34" charset="0"/>
                      </a:endParaRPr>
                    </a:p>
                  </a:txBody>
                  <a:tcPr marL="8411" marR="8411" marT="84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r" fontAlgn="b"/>
                      <a:r>
                        <a:rPr lang="en-US" sz="1100" b="0" i="0" u="none" strike="noStrike" dirty="0">
                          <a:solidFill>
                            <a:srgbClr val="000000"/>
                          </a:solidFill>
                          <a:effectLst/>
                          <a:latin typeface="Calibri" panose="020F0502020204030204" pitchFamily="34" charset="0"/>
                          <a:cs typeface="Arial" panose="020B0604020202020204" pitchFamily="34" charset="0"/>
                        </a:rPr>
                        <a:t>4</a:t>
                      </a:r>
                      <a:endParaRPr lang="en-US" sz="1100" b="0" i="0" u="none" strike="noStrike" dirty="0">
                        <a:solidFill>
                          <a:srgbClr val="000000"/>
                        </a:solidFill>
                        <a:effectLst/>
                        <a:latin typeface="Calibri" panose="020F0502020204030204" pitchFamily="34" charset="0"/>
                      </a:endParaRPr>
                    </a:p>
                  </a:txBody>
                  <a:tcPr marL="8411" marR="8411" marT="84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r" fontAlgn="b"/>
                      <a:r>
                        <a:rPr lang="en-US" sz="1100" b="0" i="0" u="none" strike="noStrike" dirty="0">
                          <a:solidFill>
                            <a:srgbClr val="000000"/>
                          </a:solidFill>
                          <a:effectLst/>
                          <a:latin typeface="Calibri" panose="020F0502020204030204" pitchFamily="34" charset="0"/>
                          <a:cs typeface="Arial" panose="020B0604020202020204" pitchFamily="34" charset="0"/>
                        </a:rPr>
                        <a:t>7</a:t>
                      </a:r>
                      <a:endParaRPr lang="en-US" sz="1100" b="0" i="0" u="none" strike="noStrike" dirty="0">
                        <a:solidFill>
                          <a:srgbClr val="000000"/>
                        </a:solidFill>
                        <a:effectLst/>
                        <a:latin typeface="Calibri" panose="020F0502020204030204" pitchFamily="34" charset="0"/>
                      </a:endParaRPr>
                    </a:p>
                  </a:txBody>
                  <a:tcPr marL="8411" marR="8411" marT="84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r" fontAlgn="b"/>
                      <a:r>
                        <a:rPr lang="en-US" sz="1100" b="0" i="0" u="none" strike="noStrike" dirty="0">
                          <a:solidFill>
                            <a:srgbClr val="000000"/>
                          </a:solidFill>
                          <a:effectLst/>
                          <a:latin typeface="Calibri" panose="020F0502020204030204" pitchFamily="34" charset="0"/>
                        </a:rPr>
                        <a:t>12</a:t>
                      </a:r>
                    </a:p>
                  </a:txBody>
                  <a:tcPr marL="8411" marR="8411" marT="84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784463141"/>
                  </a:ext>
                </a:extLst>
              </a:tr>
              <a:tr h="169985">
                <a:tc>
                  <a:txBody>
                    <a:bodyPr/>
                    <a:lstStyle/>
                    <a:p>
                      <a:pPr algn="l" fontAlgn="b"/>
                      <a:r>
                        <a:rPr lang="en-US" sz="1100" b="0" i="0" u="none" strike="noStrike" dirty="0">
                          <a:solidFill>
                            <a:srgbClr val="000000"/>
                          </a:solidFill>
                          <a:effectLst/>
                          <a:latin typeface="Calibri" panose="020F0502020204030204" pitchFamily="34" charset="0"/>
                          <a:cs typeface="Arial" panose="020B0604020202020204" pitchFamily="34" charset="0"/>
                        </a:rPr>
                        <a:t>Inspections – Occupancy, Woodstove, Fire Alarm, etc.</a:t>
                      </a:r>
                      <a:endParaRPr lang="en-US" sz="1100" b="0" i="0" u="none" strike="noStrike" dirty="0">
                        <a:solidFill>
                          <a:srgbClr val="000000"/>
                        </a:solidFill>
                        <a:effectLst/>
                        <a:latin typeface="Calibri" panose="020F0502020204030204" pitchFamily="34" charset="0"/>
                      </a:endParaRPr>
                    </a:p>
                  </a:txBody>
                  <a:tcPr marL="8411" marR="8411" marT="84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1100" b="0" i="0" u="none" strike="noStrike" dirty="0">
                          <a:solidFill>
                            <a:srgbClr val="000000"/>
                          </a:solidFill>
                          <a:effectLst/>
                          <a:latin typeface="Calibri" panose="020F0502020204030204" pitchFamily="34" charset="0"/>
                        </a:rPr>
                        <a:t>20</a:t>
                      </a:r>
                    </a:p>
                  </a:txBody>
                  <a:tcPr marL="8411" marR="8411" marT="84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1100" b="0" i="0" u="none" strike="noStrike" dirty="0">
                          <a:solidFill>
                            <a:srgbClr val="000000"/>
                          </a:solidFill>
                          <a:effectLst/>
                          <a:latin typeface="Calibri" panose="020F0502020204030204" pitchFamily="34" charset="0"/>
                          <a:cs typeface="Arial" panose="020B0604020202020204" pitchFamily="34" charset="0"/>
                        </a:rPr>
                        <a:t>19</a:t>
                      </a:r>
                      <a:endParaRPr lang="en-US" sz="1100" b="0" i="0" u="none" strike="noStrike" dirty="0">
                        <a:solidFill>
                          <a:srgbClr val="000000"/>
                        </a:solidFill>
                        <a:effectLst/>
                        <a:latin typeface="Calibri" panose="020F0502020204030204" pitchFamily="34" charset="0"/>
                      </a:endParaRPr>
                    </a:p>
                  </a:txBody>
                  <a:tcPr marL="8411" marR="8411" marT="84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1100" b="0" i="0" u="none" strike="noStrike" dirty="0">
                          <a:solidFill>
                            <a:srgbClr val="000000"/>
                          </a:solidFill>
                          <a:effectLst/>
                          <a:latin typeface="Calibri" panose="020F0502020204030204" pitchFamily="34" charset="0"/>
                          <a:cs typeface="Arial" panose="020B0604020202020204" pitchFamily="34" charset="0"/>
                        </a:rPr>
                        <a:t>3</a:t>
                      </a:r>
                      <a:endParaRPr lang="en-US" sz="1100" b="0" i="0" u="none" strike="noStrike" dirty="0">
                        <a:solidFill>
                          <a:srgbClr val="000000"/>
                        </a:solidFill>
                        <a:effectLst/>
                        <a:latin typeface="Calibri" panose="020F0502020204030204" pitchFamily="34" charset="0"/>
                      </a:endParaRPr>
                    </a:p>
                  </a:txBody>
                  <a:tcPr marL="8411" marR="8411" marT="84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1100" b="0" i="0" u="none" strike="noStrike" dirty="0">
                          <a:solidFill>
                            <a:srgbClr val="000000"/>
                          </a:solidFill>
                          <a:effectLst/>
                          <a:latin typeface="Calibri" panose="020F0502020204030204" pitchFamily="34" charset="0"/>
                          <a:cs typeface="Arial" panose="020B0604020202020204" pitchFamily="34" charset="0"/>
                        </a:rPr>
                        <a:t>6</a:t>
                      </a:r>
                      <a:endParaRPr lang="en-US" sz="1100" b="0" i="0" u="none" strike="noStrike" dirty="0">
                        <a:solidFill>
                          <a:srgbClr val="000000"/>
                        </a:solidFill>
                        <a:effectLst/>
                        <a:latin typeface="Calibri" panose="020F0502020204030204" pitchFamily="34" charset="0"/>
                      </a:endParaRPr>
                    </a:p>
                  </a:txBody>
                  <a:tcPr marL="8411" marR="8411" marT="84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1100" b="0" i="0" u="none" strike="noStrike" dirty="0">
                          <a:solidFill>
                            <a:srgbClr val="000000"/>
                          </a:solidFill>
                          <a:effectLst/>
                          <a:latin typeface="Calibri" panose="020F0502020204030204" pitchFamily="34" charset="0"/>
                          <a:cs typeface="Arial" panose="020B0604020202020204" pitchFamily="34" charset="0"/>
                        </a:rPr>
                        <a:t>3</a:t>
                      </a:r>
                      <a:endParaRPr lang="en-US" sz="1100" b="0" i="0" u="none" strike="noStrike" dirty="0">
                        <a:solidFill>
                          <a:srgbClr val="000000"/>
                        </a:solidFill>
                        <a:effectLst/>
                        <a:latin typeface="Calibri" panose="020F0502020204030204" pitchFamily="34" charset="0"/>
                      </a:endParaRPr>
                    </a:p>
                  </a:txBody>
                  <a:tcPr marL="8411" marR="8411" marT="84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1100" b="0" i="0" u="none" strike="noStrike" dirty="0">
                          <a:solidFill>
                            <a:srgbClr val="000000"/>
                          </a:solidFill>
                          <a:effectLst/>
                          <a:latin typeface="Calibri" panose="020F0502020204030204" pitchFamily="34" charset="0"/>
                          <a:cs typeface="Arial" panose="020B0604020202020204" pitchFamily="34" charset="0"/>
                        </a:rPr>
                        <a:t>6</a:t>
                      </a:r>
                      <a:endParaRPr lang="en-US" sz="1100" b="0" i="0" u="none" strike="noStrike" dirty="0">
                        <a:solidFill>
                          <a:srgbClr val="000000"/>
                        </a:solidFill>
                        <a:effectLst/>
                        <a:latin typeface="Calibri" panose="020F0502020204030204" pitchFamily="34" charset="0"/>
                      </a:endParaRPr>
                    </a:p>
                  </a:txBody>
                  <a:tcPr marL="8411" marR="8411" marT="84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1100" b="0" i="0" u="none" strike="noStrike" dirty="0">
                          <a:solidFill>
                            <a:srgbClr val="000000"/>
                          </a:solidFill>
                          <a:effectLst/>
                          <a:latin typeface="Calibri" panose="020F0502020204030204" pitchFamily="34" charset="0"/>
                          <a:cs typeface="Arial" panose="020B0604020202020204" pitchFamily="34" charset="0"/>
                        </a:rPr>
                        <a:t>23</a:t>
                      </a:r>
                      <a:endParaRPr lang="en-US" sz="1100" b="0" i="0" u="none" strike="noStrike" dirty="0">
                        <a:solidFill>
                          <a:srgbClr val="000000"/>
                        </a:solidFill>
                        <a:effectLst/>
                        <a:latin typeface="Calibri" panose="020F0502020204030204" pitchFamily="34" charset="0"/>
                      </a:endParaRPr>
                    </a:p>
                  </a:txBody>
                  <a:tcPr marL="8411" marR="8411" marT="84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1100" b="0" i="0" u="none" strike="noStrike" dirty="0">
                          <a:solidFill>
                            <a:srgbClr val="000000"/>
                          </a:solidFill>
                          <a:effectLst/>
                          <a:latin typeface="Calibri" panose="020F0502020204030204" pitchFamily="34" charset="0"/>
                          <a:cs typeface="Arial" panose="020B0604020202020204" pitchFamily="34" charset="0"/>
                        </a:rPr>
                        <a:t>3</a:t>
                      </a:r>
                      <a:endParaRPr lang="en-US" sz="1100" b="0" i="0" u="none" strike="noStrike" dirty="0">
                        <a:solidFill>
                          <a:srgbClr val="000000"/>
                        </a:solidFill>
                        <a:effectLst/>
                        <a:latin typeface="Calibri" panose="020F0502020204030204" pitchFamily="34" charset="0"/>
                      </a:endParaRPr>
                    </a:p>
                  </a:txBody>
                  <a:tcPr marL="8411" marR="8411" marT="84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1100" b="0" i="0" u="none" strike="noStrike" dirty="0">
                          <a:solidFill>
                            <a:srgbClr val="000000"/>
                          </a:solidFill>
                          <a:effectLst/>
                          <a:latin typeface="Calibri" panose="020F0502020204030204" pitchFamily="34" charset="0"/>
                        </a:rPr>
                        <a:t>74</a:t>
                      </a:r>
                    </a:p>
                  </a:txBody>
                  <a:tcPr marL="8411" marR="8411" marT="84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46312693"/>
                  </a:ext>
                </a:extLst>
              </a:tr>
              <a:tr h="169985">
                <a:tc>
                  <a:txBody>
                    <a:bodyPr/>
                    <a:lstStyle/>
                    <a:p>
                      <a:pPr algn="l" fontAlgn="b"/>
                      <a:r>
                        <a:rPr lang="en-US" sz="1100" b="0" i="0" u="none" strike="noStrike" dirty="0">
                          <a:solidFill>
                            <a:srgbClr val="000000"/>
                          </a:solidFill>
                          <a:effectLst/>
                          <a:latin typeface="Calibri" panose="020F0502020204030204" pitchFamily="34" charset="0"/>
                          <a:cs typeface="Arial" panose="020B0604020202020204" pitchFamily="34" charset="0"/>
                        </a:rPr>
                        <a:t>Prevention – Pre-plans, Detector Installs, EMA, etc.</a:t>
                      </a:r>
                      <a:endParaRPr lang="en-US" sz="1100" b="0" i="0" u="none" strike="noStrike" dirty="0">
                        <a:solidFill>
                          <a:srgbClr val="000000"/>
                        </a:solidFill>
                        <a:effectLst/>
                        <a:latin typeface="Calibri" panose="020F0502020204030204" pitchFamily="34" charset="0"/>
                      </a:endParaRPr>
                    </a:p>
                  </a:txBody>
                  <a:tcPr marL="8411" marR="8411" marT="84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r" fontAlgn="b"/>
                      <a:r>
                        <a:rPr lang="en-US" sz="1100" b="0" i="0" u="none" strike="noStrike" dirty="0">
                          <a:solidFill>
                            <a:srgbClr val="000000"/>
                          </a:solidFill>
                          <a:effectLst/>
                          <a:latin typeface="Calibri" panose="020F0502020204030204" pitchFamily="34" charset="0"/>
                          <a:cs typeface="Arial" panose="020B0604020202020204" pitchFamily="34" charset="0"/>
                        </a:rPr>
                        <a:t>**</a:t>
                      </a:r>
                      <a:endParaRPr lang="en-US" sz="1100" b="0" i="0" u="none" strike="noStrike" dirty="0">
                        <a:solidFill>
                          <a:srgbClr val="000000"/>
                        </a:solidFill>
                        <a:effectLst/>
                        <a:latin typeface="Calibri" panose="020F0502020204030204" pitchFamily="34" charset="0"/>
                      </a:endParaRPr>
                    </a:p>
                  </a:txBody>
                  <a:tcPr marL="8411" marR="8411" marT="84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r" fontAlgn="b"/>
                      <a:r>
                        <a:rPr lang="en-US" sz="1100" b="0" i="0" u="none" strike="noStrike" dirty="0">
                          <a:solidFill>
                            <a:srgbClr val="000000"/>
                          </a:solidFill>
                          <a:effectLst/>
                          <a:latin typeface="Calibri" panose="020F0502020204030204" pitchFamily="34" charset="0"/>
                          <a:cs typeface="Arial" panose="020B0604020202020204" pitchFamily="34" charset="0"/>
                        </a:rPr>
                        <a:t>**</a:t>
                      </a:r>
                      <a:endParaRPr lang="en-US" sz="1100" b="0" i="0" u="none" strike="noStrike" dirty="0">
                        <a:solidFill>
                          <a:srgbClr val="000000"/>
                        </a:solidFill>
                        <a:effectLst/>
                        <a:latin typeface="Calibri" panose="020F0502020204030204" pitchFamily="34" charset="0"/>
                      </a:endParaRPr>
                    </a:p>
                  </a:txBody>
                  <a:tcPr marL="8411" marR="8411" marT="84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r" fontAlgn="b"/>
                      <a:r>
                        <a:rPr lang="en-US" sz="1100" b="0" i="0" u="none" strike="noStrike" dirty="0">
                          <a:solidFill>
                            <a:srgbClr val="000000"/>
                          </a:solidFill>
                          <a:effectLst/>
                          <a:latin typeface="Calibri" panose="020F0502020204030204" pitchFamily="34" charset="0"/>
                          <a:cs typeface="Arial" panose="020B0604020202020204" pitchFamily="34" charset="0"/>
                        </a:rPr>
                        <a:t>34</a:t>
                      </a:r>
                      <a:endParaRPr lang="en-US" sz="1100" b="0" i="0" u="none" strike="noStrike" dirty="0">
                        <a:solidFill>
                          <a:srgbClr val="000000"/>
                        </a:solidFill>
                        <a:effectLst/>
                        <a:latin typeface="Calibri" panose="020F0502020204030204" pitchFamily="34" charset="0"/>
                      </a:endParaRPr>
                    </a:p>
                  </a:txBody>
                  <a:tcPr marL="8411" marR="8411" marT="84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r" fontAlgn="b"/>
                      <a:r>
                        <a:rPr lang="en-US" sz="1100" b="0" i="0" u="none" strike="noStrike" dirty="0">
                          <a:solidFill>
                            <a:srgbClr val="000000"/>
                          </a:solidFill>
                          <a:effectLst/>
                          <a:latin typeface="Calibri" panose="020F0502020204030204" pitchFamily="34" charset="0"/>
                          <a:cs typeface="Arial" panose="020B0604020202020204" pitchFamily="34" charset="0"/>
                        </a:rPr>
                        <a:t>113</a:t>
                      </a:r>
                      <a:endParaRPr lang="en-US" sz="1100" b="0" i="0" u="none" strike="noStrike" dirty="0">
                        <a:solidFill>
                          <a:srgbClr val="000000"/>
                        </a:solidFill>
                        <a:effectLst/>
                        <a:latin typeface="Calibri" panose="020F0502020204030204" pitchFamily="34" charset="0"/>
                      </a:endParaRPr>
                    </a:p>
                  </a:txBody>
                  <a:tcPr marL="8411" marR="8411" marT="84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r" fontAlgn="b"/>
                      <a:r>
                        <a:rPr lang="en-US" sz="1100" b="0" i="0" u="none" strike="noStrike" dirty="0">
                          <a:solidFill>
                            <a:srgbClr val="000000"/>
                          </a:solidFill>
                          <a:effectLst/>
                          <a:latin typeface="Calibri" panose="020F0502020204030204" pitchFamily="34" charset="0"/>
                          <a:cs typeface="Arial" panose="020B0604020202020204" pitchFamily="34" charset="0"/>
                        </a:rPr>
                        <a:t>82</a:t>
                      </a:r>
                      <a:endParaRPr lang="en-US" sz="1100" b="0" i="0" u="none" strike="noStrike" dirty="0">
                        <a:solidFill>
                          <a:srgbClr val="000000"/>
                        </a:solidFill>
                        <a:effectLst/>
                        <a:latin typeface="Calibri" panose="020F0502020204030204" pitchFamily="34" charset="0"/>
                      </a:endParaRPr>
                    </a:p>
                  </a:txBody>
                  <a:tcPr marL="8411" marR="8411" marT="84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r" fontAlgn="b"/>
                      <a:r>
                        <a:rPr lang="en-US" sz="1100" b="0" i="0" u="none" strike="noStrike" dirty="0">
                          <a:solidFill>
                            <a:srgbClr val="000000"/>
                          </a:solidFill>
                          <a:effectLst/>
                          <a:latin typeface="Calibri" panose="020F0502020204030204" pitchFamily="34" charset="0"/>
                          <a:cs typeface="Arial" panose="020B0604020202020204" pitchFamily="34" charset="0"/>
                        </a:rPr>
                        <a:t>43</a:t>
                      </a:r>
                      <a:endParaRPr lang="en-US" sz="1100" b="0" i="0" u="none" strike="noStrike" dirty="0">
                        <a:solidFill>
                          <a:srgbClr val="000000"/>
                        </a:solidFill>
                        <a:effectLst/>
                        <a:latin typeface="Calibri" panose="020F0502020204030204" pitchFamily="34" charset="0"/>
                      </a:endParaRPr>
                    </a:p>
                  </a:txBody>
                  <a:tcPr marL="8411" marR="8411" marT="84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r" fontAlgn="b"/>
                      <a:r>
                        <a:rPr lang="en-US" sz="1100" b="0" i="0" u="none" strike="noStrike" dirty="0">
                          <a:solidFill>
                            <a:srgbClr val="000000"/>
                          </a:solidFill>
                          <a:effectLst/>
                          <a:latin typeface="Calibri" panose="020F0502020204030204" pitchFamily="34" charset="0"/>
                          <a:cs typeface="Arial" panose="020B0604020202020204" pitchFamily="34" charset="0"/>
                        </a:rPr>
                        <a:t>55</a:t>
                      </a:r>
                      <a:endParaRPr lang="en-US" sz="1100" b="0" i="0" u="none" strike="noStrike" dirty="0">
                        <a:solidFill>
                          <a:srgbClr val="000000"/>
                        </a:solidFill>
                        <a:effectLst/>
                        <a:latin typeface="Calibri" panose="020F0502020204030204" pitchFamily="34" charset="0"/>
                      </a:endParaRPr>
                    </a:p>
                  </a:txBody>
                  <a:tcPr marL="8411" marR="8411" marT="84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r" fontAlgn="b"/>
                      <a:r>
                        <a:rPr lang="en-US" sz="1100" b="0" i="0" u="none" strike="noStrike" dirty="0">
                          <a:solidFill>
                            <a:srgbClr val="000000"/>
                          </a:solidFill>
                          <a:effectLst/>
                          <a:latin typeface="Calibri" panose="020F0502020204030204" pitchFamily="34" charset="0"/>
                          <a:cs typeface="Arial" panose="020B0604020202020204" pitchFamily="34" charset="0"/>
                        </a:rPr>
                        <a:t>23</a:t>
                      </a:r>
                      <a:endParaRPr lang="en-US" sz="1100" b="0" i="0" u="none" strike="noStrike" dirty="0">
                        <a:solidFill>
                          <a:srgbClr val="000000"/>
                        </a:solidFill>
                        <a:effectLst/>
                        <a:latin typeface="Calibri" panose="020F0502020204030204" pitchFamily="34" charset="0"/>
                      </a:endParaRPr>
                    </a:p>
                  </a:txBody>
                  <a:tcPr marL="8411" marR="8411" marT="84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r" fontAlgn="b"/>
                      <a:r>
                        <a:rPr lang="en-US" sz="1100" b="0" i="0" u="none" strike="noStrike" dirty="0">
                          <a:solidFill>
                            <a:srgbClr val="000000"/>
                          </a:solidFill>
                          <a:effectLst/>
                          <a:latin typeface="Calibri" panose="020F0502020204030204" pitchFamily="34" charset="0"/>
                        </a:rPr>
                        <a:t>135</a:t>
                      </a:r>
                    </a:p>
                  </a:txBody>
                  <a:tcPr marL="8411" marR="8411" marT="84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205916732"/>
                  </a:ext>
                </a:extLst>
              </a:tr>
              <a:tr h="169985">
                <a:tc>
                  <a:txBody>
                    <a:bodyPr/>
                    <a:lstStyle/>
                    <a:p>
                      <a:pPr algn="l" fontAlgn="b"/>
                      <a:r>
                        <a:rPr lang="en-US" sz="1100" b="1" i="0" u="none" strike="noStrike" dirty="0">
                          <a:solidFill>
                            <a:srgbClr val="000000"/>
                          </a:solidFill>
                          <a:effectLst/>
                          <a:highlight>
                            <a:srgbClr val="FFFF00"/>
                          </a:highlight>
                          <a:latin typeface="Calibri" panose="020F0502020204030204" pitchFamily="34" charset="0"/>
                          <a:cs typeface="Arial" panose="020B0604020202020204" pitchFamily="34" charset="0"/>
                        </a:rPr>
                        <a:t>Total Incidents</a:t>
                      </a:r>
                      <a:endParaRPr lang="en-US" sz="1100" b="1" i="0" u="none" strike="noStrike" dirty="0">
                        <a:solidFill>
                          <a:srgbClr val="000000"/>
                        </a:solidFill>
                        <a:effectLst/>
                        <a:highlight>
                          <a:srgbClr val="FFFF00"/>
                        </a:highlight>
                        <a:latin typeface="Calibri" panose="020F0502020204030204" pitchFamily="34" charset="0"/>
                      </a:endParaRPr>
                    </a:p>
                  </a:txBody>
                  <a:tcPr marL="8411" marR="8411" marT="84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1100" b="1" i="0" u="none" strike="noStrike" dirty="0">
                          <a:solidFill>
                            <a:srgbClr val="000000"/>
                          </a:solidFill>
                          <a:effectLst/>
                          <a:highlight>
                            <a:srgbClr val="FFFF00"/>
                          </a:highlight>
                          <a:latin typeface="Calibri" panose="020F0502020204030204" pitchFamily="34" charset="0"/>
                        </a:rPr>
                        <a:t>1637</a:t>
                      </a:r>
                    </a:p>
                  </a:txBody>
                  <a:tcPr marL="8411" marR="8411" marT="84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1100" b="1" i="0" u="none" strike="noStrike" dirty="0">
                          <a:solidFill>
                            <a:srgbClr val="000000"/>
                          </a:solidFill>
                          <a:effectLst/>
                          <a:highlight>
                            <a:srgbClr val="FFFF00"/>
                          </a:highlight>
                          <a:latin typeface="Calibri" panose="020F0502020204030204" pitchFamily="34" charset="0"/>
                          <a:cs typeface="Arial" panose="020B0604020202020204" pitchFamily="34" charset="0"/>
                        </a:rPr>
                        <a:t>1549</a:t>
                      </a:r>
                      <a:endParaRPr lang="en-US" sz="1100" b="1" i="0" u="none" strike="noStrike" dirty="0">
                        <a:solidFill>
                          <a:srgbClr val="000000"/>
                        </a:solidFill>
                        <a:effectLst/>
                        <a:highlight>
                          <a:srgbClr val="FFFF00"/>
                        </a:highlight>
                        <a:latin typeface="Calibri" panose="020F0502020204030204" pitchFamily="34" charset="0"/>
                      </a:endParaRPr>
                    </a:p>
                  </a:txBody>
                  <a:tcPr marL="8411" marR="8411" marT="84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1100" b="1" i="0" u="none" strike="noStrike" dirty="0">
                          <a:solidFill>
                            <a:srgbClr val="000000"/>
                          </a:solidFill>
                          <a:effectLst/>
                          <a:highlight>
                            <a:srgbClr val="FFFF00"/>
                          </a:highlight>
                          <a:latin typeface="Calibri" panose="020F0502020204030204" pitchFamily="34" charset="0"/>
                          <a:cs typeface="Arial" panose="020B0604020202020204" pitchFamily="34" charset="0"/>
                        </a:rPr>
                        <a:t>1627</a:t>
                      </a:r>
                      <a:endParaRPr lang="en-US" sz="1100" b="1" i="0" u="none" strike="noStrike" dirty="0">
                        <a:solidFill>
                          <a:srgbClr val="000000"/>
                        </a:solidFill>
                        <a:effectLst/>
                        <a:highlight>
                          <a:srgbClr val="FFFF00"/>
                        </a:highlight>
                        <a:latin typeface="Calibri" panose="020F0502020204030204" pitchFamily="34" charset="0"/>
                      </a:endParaRPr>
                    </a:p>
                  </a:txBody>
                  <a:tcPr marL="8411" marR="8411" marT="84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1100" b="1" i="0" u="none" strike="noStrike" dirty="0">
                          <a:solidFill>
                            <a:srgbClr val="000000"/>
                          </a:solidFill>
                          <a:effectLst/>
                          <a:highlight>
                            <a:srgbClr val="FFFF00"/>
                          </a:highlight>
                          <a:latin typeface="Calibri" panose="020F0502020204030204" pitchFamily="34" charset="0"/>
                          <a:cs typeface="Arial" panose="020B0604020202020204" pitchFamily="34" charset="0"/>
                        </a:rPr>
                        <a:t>1796</a:t>
                      </a:r>
                      <a:endParaRPr lang="en-US" sz="1100" b="1" i="0" u="none" strike="noStrike" dirty="0">
                        <a:solidFill>
                          <a:srgbClr val="000000"/>
                        </a:solidFill>
                        <a:effectLst/>
                        <a:highlight>
                          <a:srgbClr val="FFFF00"/>
                        </a:highlight>
                        <a:latin typeface="Calibri" panose="020F0502020204030204" pitchFamily="34" charset="0"/>
                      </a:endParaRPr>
                    </a:p>
                  </a:txBody>
                  <a:tcPr marL="8411" marR="8411" marT="84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1100" b="1" i="0" u="none" strike="noStrike" dirty="0">
                          <a:solidFill>
                            <a:srgbClr val="000000"/>
                          </a:solidFill>
                          <a:effectLst/>
                          <a:highlight>
                            <a:srgbClr val="FFFF00"/>
                          </a:highlight>
                          <a:latin typeface="Calibri" panose="020F0502020204030204" pitchFamily="34" charset="0"/>
                          <a:cs typeface="Arial" panose="020B0604020202020204" pitchFamily="34" charset="0"/>
                        </a:rPr>
                        <a:t>1971</a:t>
                      </a:r>
                      <a:endParaRPr lang="en-US" sz="1100" b="1" i="0" u="none" strike="noStrike" dirty="0">
                        <a:solidFill>
                          <a:srgbClr val="000000"/>
                        </a:solidFill>
                        <a:effectLst/>
                        <a:highlight>
                          <a:srgbClr val="FFFF00"/>
                        </a:highlight>
                        <a:latin typeface="Calibri" panose="020F0502020204030204" pitchFamily="34" charset="0"/>
                      </a:endParaRPr>
                    </a:p>
                  </a:txBody>
                  <a:tcPr marL="8411" marR="8411" marT="84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1100" b="1" i="0" u="none" strike="noStrike" dirty="0">
                          <a:solidFill>
                            <a:srgbClr val="000000"/>
                          </a:solidFill>
                          <a:effectLst/>
                          <a:highlight>
                            <a:srgbClr val="FFFF00"/>
                          </a:highlight>
                          <a:latin typeface="Calibri" panose="020F0502020204030204" pitchFamily="34" charset="0"/>
                          <a:cs typeface="Arial" panose="020B0604020202020204" pitchFamily="34" charset="0"/>
                        </a:rPr>
                        <a:t>1889</a:t>
                      </a:r>
                      <a:endParaRPr lang="en-US" sz="1100" b="1" i="0" u="none" strike="noStrike" dirty="0">
                        <a:solidFill>
                          <a:srgbClr val="000000"/>
                        </a:solidFill>
                        <a:effectLst/>
                        <a:highlight>
                          <a:srgbClr val="FFFF00"/>
                        </a:highlight>
                        <a:latin typeface="Calibri" panose="020F0502020204030204" pitchFamily="34" charset="0"/>
                      </a:endParaRPr>
                    </a:p>
                  </a:txBody>
                  <a:tcPr marL="8411" marR="8411" marT="84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1100" b="1" i="0" u="none" strike="noStrike" dirty="0">
                          <a:solidFill>
                            <a:srgbClr val="000000"/>
                          </a:solidFill>
                          <a:effectLst/>
                          <a:highlight>
                            <a:srgbClr val="FFFF00"/>
                          </a:highlight>
                          <a:latin typeface="Calibri" panose="020F0502020204030204" pitchFamily="34" charset="0"/>
                          <a:cs typeface="Arial" panose="020B0604020202020204" pitchFamily="34" charset="0"/>
                        </a:rPr>
                        <a:t>2019</a:t>
                      </a:r>
                      <a:endParaRPr lang="en-US" sz="1100" b="1" i="0" u="none" strike="noStrike" dirty="0">
                        <a:solidFill>
                          <a:srgbClr val="000000"/>
                        </a:solidFill>
                        <a:effectLst/>
                        <a:highlight>
                          <a:srgbClr val="FFFF00"/>
                        </a:highlight>
                        <a:latin typeface="Calibri" panose="020F0502020204030204" pitchFamily="34" charset="0"/>
                      </a:endParaRPr>
                    </a:p>
                  </a:txBody>
                  <a:tcPr marL="8411" marR="8411" marT="84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1100" b="1" i="0" u="none" strike="noStrike" dirty="0">
                          <a:solidFill>
                            <a:srgbClr val="000000"/>
                          </a:solidFill>
                          <a:effectLst/>
                          <a:highlight>
                            <a:srgbClr val="FFFF00"/>
                          </a:highlight>
                          <a:latin typeface="Calibri" panose="020F0502020204030204" pitchFamily="34" charset="0"/>
                          <a:cs typeface="Arial" panose="020B0604020202020204" pitchFamily="34" charset="0"/>
                        </a:rPr>
                        <a:t>1819</a:t>
                      </a:r>
                      <a:endParaRPr lang="en-US" sz="1100" b="1" i="0" u="none" strike="noStrike" dirty="0">
                        <a:solidFill>
                          <a:srgbClr val="000000"/>
                        </a:solidFill>
                        <a:effectLst/>
                        <a:highlight>
                          <a:srgbClr val="FFFF00"/>
                        </a:highlight>
                        <a:latin typeface="Calibri" panose="020F0502020204030204" pitchFamily="34" charset="0"/>
                      </a:endParaRPr>
                    </a:p>
                  </a:txBody>
                  <a:tcPr marL="8411" marR="8411" marT="84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1100" b="1" i="0" u="none" strike="noStrike" dirty="0">
                          <a:solidFill>
                            <a:srgbClr val="000000"/>
                          </a:solidFill>
                          <a:effectLst/>
                          <a:highlight>
                            <a:srgbClr val="FFFF00"/>
                          </a:highlight>
                          <a:latin typeface="Calibri" panose="020F0502020204030204" pitchFamily="34" charset="0"/>
                        </a:rPr>
                        <a:t>2216</a:t>
                      </a:r>
                    </a:p>
                  </a:txBody>
                  <a:tcPr marL="8411" marR="8411" marT="84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607669445"/>
                  </a:ext>
                </a:extLst>
              </a:tr>
            </a:tbl>
          </a:graphicData>
        </a:graphic>
      </p:graphicFrame>
      <p:sp>
        <p:nvSpPr>
          <p:cNvPr id="3" name="Rectangle 2">
            <a:extLst>
              <a:ext uri="{FF2B5EF4-FFF2-40B4-BE49-F238E27FC236}">
                <a16:creationId xmlns:a16="http://schemas.microsoft.com/office/drawing/2014/main" id="{DBEC794C-2325-403C-AE99-509D4067B1C7}"/>
              </a:ext>
            </a:extLst>
          </p:cNvPr>
          <p:cNvSpPr/>
          <p:nvPr/>
        </p:nvSpPr>
        <p:spPr>
          <a:xfrm>
            <a:off x="1371599" y="6244233"/>
            <a:ext cx="6400797" cy="400110"/>
          </a:xfrm>
          <a:prstGeom prst="rect">
            <a:avLst/>
          </a:prstGeom>
        </p:spPr>
        <p:txBody>
          <a:bodyPr wrap="square">
            <a:spAutoFit/>
          </a:bodyPr>
          <a:lstStyle/>
          <a:p>
            <a:pPr marL="0" marR="0">
              <a:spcBef>
                <a:spcPts val="0"/>
              </a:spcBef>
              <a:spcAft>
                <a:spcPts val="0"/>
              </a:spcAft>
            </a:pPr>
            <a:r>
              <a:rPr lang="en-US" sz="1000" dirty="0">
                <a:solidFill>
                  <a:srgbClr val="000000"/>
                </a:solidFill>
                <a:latin typeface="Arial" panose="020B0604020202020204" pitchFamily="34" charset="0"/>
                <a:ea typeface="Times New Roman" panose="02020603050405020304" pitchFamily="18" charset="0"/>
                <a:cs typeface="Arial" panose="020B0604020202020204" pitchFamily="34" charset="0"/>
              </a:rPr>
              <a:t>*	Coverage for Sporting Events was not tracked until 2012.</a:t>
            </a:r>
          </a:p>
          <a:p>
            <a:pPr marL="0" marR="0">
              <a:spcBef>
                <a:spcPts val="0"/>
              </a:spcBef>
              <a:spcAft>
                <a:spcPts val="0"/>
              </a:spcAft>
            </a:pPr>
            <a:r>
              <a:rPr lang="en-US" sz="1000" dirty="0">
                <a:solidFill>
                  <a:srgbClr val="000000"/>
                </a:solidFill>
                <a:latin typeface="Arial" panose="020B0604020202020204" pitchFamily="34" charset="0"/>
                <a:ea typeface="Times New Roman" panose="02020603050405020304" pitchFamily="18" charset="0"/>
                <a:cs typeface="Arial" panose="020B0604020202020204" pitchFamily="34" charset="0"/>
              </a:rPr>
              <a:t>** 	Fire Prevention Activities were not tracked until 2013.</a:t>
            </a:r>
            <a:endParaRPr lang="en-US" sz="1050" dirty="0">
              <a:latin typeface="Arial" panose="020B06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2278902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9F0CE0-6675-41C9-AD96-637472CABA07}"/>
              </a:ext>
            </a:extLst>
          </p:cNvPr>
          <p:cNvSpPr>
            <a:spLocks noGrp="1"/>
          </p:cNvSpPr>
          <p:nvPr>
            <p:ph type="title"/>
          </p:nvPr>
        </p:nvSpPr>
        <p:spPr>
          <a:xfrm>
            <a:off x="457200" y="152718"/>
            <a:ext cx="8305800" cy="609282"/>
          </a:xfrm>
        </p:spPr>
        <p:txBody>
          <a:bodyPr>
            <a:normAutofit/>
          </a:bodyPr>
          <a:lstStyle/>
          <a:p>
            <a:r>
              <a:rPr lang="en-US" sz="2400" dirty="0"/>
              <a:t>Call volume has increased significantly</a:t>
            </a:r>
          </a:p>
        </p:txBody>
      </p:sp>
      <p:sp>
        <p:nvSpPr>
          <p:cNvPr id="3" name="Rectangle 2">
            <a:extLst>
              <a:ext uri="{FF2B5EF4-FFF2-40B4-BE49-F238E27FC236}">
                <a16:creationId xmlns:a16="http://schemas.microsoft.com/office/drawing/2014/main" id="{6DEFB8D7-A799-4613-8451-E119A812DCE6}"/>
              </a:ext>
            </a:extLst>
          </p:cNvPr>
          <p:cNvSpPr/>
          <p:nvPr/>
        </p:nvSpPr>
        <p:spPr>
          <a:xfrm>
            <a:off x="492034" y="1032484"/>
            <a:ext cx="6400800" cy="281231"/>
          </a:xfrm>
          <a:prstGeom prst="rect">
            <a:avLst/>
          </a:prstGeom>
        </p:spPr>
        <p:txBody>
          <a:bodyPr wrap="square">
            <a:spAutoFit/>
          </a:bodyPr>
          <a:lstStyle/>
          <a:p>
            <a:pPr marL="0" marR="0">
              <a:lnSpc>
                <a:spcPct val="107000"/>
              </a:lnSpc>
              <a:spcBef>
                <a:spcPts val="0"/>
              </a:spcBef>
              <a:spcAft>
                <a:spcPts val="800"/>
              </a:spcAft>
            </a:pPr>
            <a:r>
              <a:rPr lang="en-US" sz="1200" b="1" dirty="0">
                <a:latin typeface="Calibri" panose="020F0502020204030204" pitchFamily="34" charset="0"/>
                <a:ea typeface="Calibri" panose="020F0502020204030204" pitchFamily="34" charset="0"/>
                <a:cs typeface="Times New Roman" panose="02020603050405020304" pitchFamily="18" charset="0"/>
              </a:rPr>
              <a:t>Apparatus that was Called to a Scene but did not Respond (did not have a driver and/or a crew)</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4" name="Chart 3">
            <a:extLst>
              <a:ext uri="{FF2B5EF4-FFF2-40B4-BE49-F238E27FC236}">
                <a16:creationId xmlns:a16="http://schemas.microsoft.com/office/drawing/2014/main" id="{422595CB-437E-4CC9-B1F7-4B70BB65108B}"/>
              </a:ext>
            </a:extLst>
          </p:cNvPr>
          <p:cNvGraphicFramePr/>
          <p:nvPr>
            <p:extLst>
              <p:ext uri="{D42A27DB-BD31-4B8C-83A1-F6EECF244321}">
                <p14:modId xmlns:p14="http://schemas.microsoft.com/office/powerpoint/2010/main" val="1061029269"/>
              </p:ext>
            </p:extLst>
          </p:nvPr>
        </p:nvGraphicFramePr>
        <p:xfrm>
          <a:off x="990600" y="1348549"/>
          <a:ext cx="5149850" cy="37973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Table 4">
            <a:extLst>
              <a:ext uri="{FF2B5EF4-FFF2-40B4-BE49-F238E27FC236}">
                <a16:creationId xmlns:a16="http://schemas.microsoft.com/office/drawing/2014/main" id="{479CEA8A-BC4B-414E-B497-F2C0ACE2AE89}"/>
              </a:ext>
            </a:extLst>
          </p:cNvPr>
          <p:cNvGraphicFramePr>
            <a:graphicFrameLocks noGrp="1"/>
          </p:cNvGraphicFramePr>
          <p:nvPr>
            <p:extLst>
              <p:ext uri="{D42A27DB-BD31-4B8C-83A1-F6EECF244321}">
                <p14:modId xmlns:p14="http://schemas.microsoft.com/office/powerpoint/2010/main" val="4124787642"/>
              </p:ext>
            </p:extLst>
          </p:nvPr>
        </p:nvGraphicFramePr>
        <p:xfrm>
          <a:off x="1615984" y="5145849"/>
          <a:ext cx="4152900" cy="1143000"/>
        </p:xfrm>
        <a:graphic>
          <a:graphicData uri="http://schemas.openxmlformats.org/drawingml/2006/table">
            <a:tbl>
              <a:tblPr firstRow="1" firstCol="1" bandRow="1"/>
              <a:tblGrid>
                <a:gridCol w="1257300">
                  <a:extLst>
                    <a:ext uri="{9D8B030D-6E8A-4147-A177-3AD203B41FA5}">
                      <a16:colId xmlns:a16="http://schemas.microsoft.com/office/drawing/2014/main" val="3781737657"/>
                    </a:ext>
                  </a:extLst>
                </a:gridCol>
                <a:gridCol w="1066800">
                  <a:extLst>
                    <a:ext uri="{9D8B030D-6E8A-4147-A177-3AD203B41FA5}">
                      <a16:colId xmlns:a16="http://schemas.microsoft.com/office/drawing/2014/main" val="2008673425"/>
                    </a:ext>
                  </a:extLst>
                </a:gridCol>
                <a:gridCol w="609600">
                  <a:extLst>
                    <a:ext uri="{9D8B030D-6E8A-4147-A177-3AD203B41FA5}">
                      <a16:colId xmlns:a16="http://schemas.microsoft.com/office/drawing/2014/main" val="2886101689"/>
                    </a:ext>
                  </a:extLst>
                </a:gridCol>
                <a:gridCol w="609600">
                  <a:extLst>
                    <a:ext uri="{9D8B030D-6E8A-4147-A177-3AD203B41FA5}">
                      <a16:colId xmlns:a16="http://schemas.microsoft.com/office/drawing/2014/main" val="148218223"/>
                    </a:ext>
                  </a:extLst>
                </a:gridCol>
                <a:gridCol w="609600">
                  <a:extLst>
                    <a:ext uri="{9D8B030D-6E8A-4147-A177-3AD203B41FA5}">
                      <a16:colId xmlns:a16="http://schemas.microsoft.com/office/drawing/2014/main" val="1881652393"/>
                    </a:ext>
                  </a:extLst>
                </a:gridCol>
              </a:tblGrid>
              <a:tr h="190500">
                <a:tc>
                  <a:txBody>
                    <a:bodyPr/>
                    <a:lstStyle/>
                    <a:p>
                      <a:pPr marL="0" marR="0" algn="ctr">
                        <a:lnSpc>
                          <a:spcPct val="107000"/>
                        </a:lnSpc>
                        <a:spcBef>
                          <a:spcPts val="0"/>
                        </a:spcBef>
                        <a:spcAft>
                          <a:spcPts val="0"/>
                        </a:spcAft>
                      </a:pPr>
                      <a:r>
                        <a:rPr lang="en-US" sz="11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Apparatus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marR="0" algn="ctr">
                        <a:lnSpc>
                          <a:spcPct val="107000"/>
                        </a:lnSpc>
                        <a:spcBef>
                          <a:spcPts val="0"/>
                        </a:spcBef>
                        <a:spcAft>
                          <a:spcPts val="0"/>
                        </a:spcAft>
                      </a:pPr>
                      <a:r>
                        <a:rPr lang="en-US" sz="11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Station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marR="0" algn="ctr">
                        <a:lnSpc>
                          <a:spcPct val="107000"/>
                        </a:lnSpc>
                        <a:spcBef>
                          <a:spcPts val="0"/>
                        </a:spcBef>
                        <a:spcAft>
                          <a:spcPts val="0"/>
                        </a:spcAft>
                      </a:pPr>
                      <a:r>
                        <a:rPr lang="en-US" sz="11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2011</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marR="0" algn="ctr">
                        <a:lnSpc>
                          <a:spcPct val="107000"/>
                        </a:lnSpc>
                        <a:spcBef>
                          <a:spcPts val="0"/>
                        </a:spcBef>
                        <a:spcAft>
                          <a:spcPts val="0"/>
                        </a:spcAft>
                      </a:pPr>
                      <a:r>
                        <a:rPr lang="en-US" sz="11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2019</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marR="0" algn="ctr">
                        <a:lnSpc>
                          <a:spcPct val="107000"/>
                        </a:lnSpc>
                        <a:spcBef>
                          <a:spcPts val="0"/>
                        </a:spcBef>
                        <a:spcAft>
                          <a:spcPts val="0"/>
                        </a:spcAft>
                      </a:pPr>
                      <a:r>
                        <a:rPr lang="en-US" sz="11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Change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4104819369"/>
                  </a:ext>
                </a:extLst>
              </a:tr>
              <a:tr h="190500">
                <a:tc>
                  <a:txBody>
                    <a:bodyPr/>
                    <a:lstStyle/>
                    <a:p>
                      <a:pPr marL="0" marR="0" algn="ctr">
                        <a:lnSpc>
                          <a:spcPct val="107000"/>
                        </a:lnSpc>
                        <a:spcBef>
                          <a:spcPts val="0"/>
                        </a:spcBef>
                        <a:spcAft>
                          <a:spcPts val="0"/>
                        </a:spcAft>
                      </a:pPr>
                      <a:r>
                        <a:rPr lang="en-US"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Engine 1</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Foreside Road</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6%</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23%</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17%</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30634289"/>
                  </a:ext>
                </a:extLst>
              </a:tr>
              <a:tr h="190500">
                <a:tc>
                  <a:txBody>
                    <a:bodyPr/>
                    <a:lstStyle/>
                    <a:p>
                      <a:pPr marL="0" marR="0" algn="ctr">
                        <a:lnSpc>
                          <a:spcPct val="107000"/>
                        </a:lnSpc>
                        <a:spcBef>
                          <a:spcPts val="0"/>
                        </a:spcBef>
                        <a:spcAft>
                          <a:spcPts val="0"/>
                        </a:spcAft>
                      </a:pPr>
                      <a:r>
                        <a:rPr lang="en-US"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Engine 2</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marR="0" algn="ctr">
                        <a:lnSpc>
                          <a:spcPct val="107000"/>
                        </a:lnSpc>
                        <a:spcBef>
                          <a:spcPts val="0"/>
                        </a:spcBef>
                        <a:spcAft>
                          <a:spcPts val="0"/>
                        </a:spcAft>
                      </a:pPr>
                      <a:r>
                        <a:rPr lang="en-US"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Bucknam Road</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marR="0" algn="ctr">
                        <a:lnSpc>
                          <a:spcPct val="107000"/>
                        </a:lnSpc>
                        <a:spcBef>
                          <a:spcPts val="0"/>
                        </a:spcBef>
                        <a:spcAft>
                          <a:spcPts val="0"/>
                        </a:spcAft>
                      </a:pPr>
                      <a:r>
                        <a:rPr lang="en-US"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marR="0" algn="ctr">
                        <a:lnSpc>
                          <a:spcPct val="107000"/>
                        </a:lnSpc>
                        <a:spcBef>
                          <a:spcPts val="0"/>
                        </a:spcBef>
                        <a:spcAft>
                          <a:spcPts val="0"/>
                        </a:spcAft>
                      </a:pPr>
                      <a:r>
                        <a:rPr lang="en-US"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marR="0" algn="ctr">
                        <a:lnSpc>
                          <a:spcPct val="107000"/>
                        </a:lnSpc>
                        <a:spcBef>
                          <a:spcPts val="0"/>
                        </a:spcBef>
                        <a:spcAft>
                          <a:spcPts val="0"/>
                        </a:spcAft>
                      </a:pPr>
                      <a:r>
                        <a:rPr lang="en-US"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6%</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3162159379"/>
                  </a:ext>
                </a:extLst>
              </a:tr>
              <a:tr h="190500">
                <a:tc>
                  <a:txBody>
                    <a:bodyPr/>
                    <a:lstStyle/>
                    <a:p>
                      <a:pPr marL="0" marR="0" algn="ctr">
                        <a:lnSpc>
                          <a:spcPct val="107000"/>
                        </a:lnSpc>
                        <a:spcBef>
                          <a:spcPts val="0"/>
                        </a:spcBef>
                        <a:spcAft>
                          <a:spcPts val="0"/>
                        </a:spcAft>
                      </a:pPr>
                      <a:r>
                        <a:rPr lang="en-US"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Tower 2</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Bucknam Road</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14%</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43%</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29%</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31745951"/>
                  </a:ext>
                </a:extLst>
              </a:tr>
              <a:tr h="190500">
                <a:tc>
                  <a:txBody>
                    <a:bodyPr/>
                    <a:lstStyle/>
                    <a:p>
                      <a:pPr marL="0" marR="0" algn="ctr">
                        <a:lnSpc>
                          <a:spcPct val="107000"/>
                        </a:lnSpc>
                        <a:spcBef>
                          <a:spcPts val="0"/>
                        </a:spcBef>
                        <a:spcAft>
                          <a:spcPts val="0"/>
                        </a:spcAft>
                      </a:pPr>
                      <a:r>
                        <a:rPr lang="en-US"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Engine 4</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marR="0" algn="ctr">
                        <a:lnSpc>
                          <a:spcPct val="107000"/>
                        </a:lnSpc>
                        <a:spcBef>
                          <a:spcPts val="0"/>
                        </a:spcBef>
                        <a:spcAft>
                          <a:spcPts val="0"/>
                        </a:spcAft>
                      </a:pPr>
                      <a:r>
                        <a:rPr lang="en-US"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Winn Road</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marR="0" algn="ctr">
                        <a:lnSpc>
                          <a:spcPct val="107000"/>
                        </a:lnSpc>
                        <a:spcBef>
                          <a:spcPts val="0"/>
                        </a:spcBef>
                        <a:spcAft>
                          <a:spcPts val="0"/>
                        </a:spcAft>
                      </a:pPr>
                      <a:r>
                        <a:rPr lang="en-US"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7%</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marR="0" algn="ctr">
                        <a:lnSpc>
                          <a:spcPct val="107000"/>
                        </a:lnSpc>
                        <a:spcBef>
                          <a:spcPts val="0"/>
                        </a:spcBef>
                        <a:spcAft>
                          <a:spcPts val="0"/>
                        </a:spcAft>
                      </a:pPr>
                      <a:r>
                        <a:rPr lang="en-US"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11%</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marR="0" algn="ctr">
                        <a:lnSpc>
                          <a:spcPct val="107000"/>
                        </a:lnSpc>
                        <a:spcBef>
                          <a:spcPts val="0"/>
                        </a:spcBef>
                        <a:spcAft>
                          <a:spcPts val="0"/>
                        </a:spcAft>
                      </a:pPr>
                      <a:r>
                        <a:rPr lang="en-US"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3395232502"/>
                  </a:ext>
                </a:extLst>
              </a:tr>
              <a:tr h="190500">
                <a:tc>
                  <a:txBody>
                    <a:bodyPr/>
                    <a:lstStyle/>
                    <a:p>
                      <a:pPr marL="0" marR="0" algn="ctr">
                        <a:lnSpc>
                          <a:spcPct val="107000"/>
                        </a:lnSpc>
                        <a:spcBef>
                          <a:spcPts val="0"/>
                        </a:spcBef>
                        <a:spcAft>
                          <a:spcPts val="0"/>
                        </a:spcAft>
                      </a:pPr>
                      <a:r>
                        <a:rPr lang="en-US"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Tank 4</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Winn Road</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17%</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23%</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37533483"/>
                  </a:ext>
                </a:extLst>
              </a:tr>
            </a:tbl>
          </a:graphicData>
        </a:graphic>
      </p:graphicFrame>
      <p:sp>
        <p:nvSpPr>
          <p:cNvPr id="6" name="TextBox 5">
            <a:extLst>
              <a:ext uri="{FF2B5EF4-FFF2-40B4-BE49-F238E27FC236}">
                <a16:creationId xmlns:a16="http://schemas.microsoft.com/office/drawing/2014/main" id="{BF6E6D69-DCF0-4CB5-868F-9E323AFBA566}"/>
              </a:ext>
            </a:extLst>
          </p:cNvPr>
          <p:cNvSpPr txBox="1"/>
          <p:nvPr/>
        </p:nvSpPr>
        <p:spPr>
          <a:xfrm>
            <a:off x="1021882" y="6323713"/>
            <a:ext cx="7239000" cy="338554"/>
          </a:xfrm>
          <a:prstGeom prst="rect">
            <a:avLst/>
          </a:prstGeom>
          <a:noFill/>
        </p:spPr>
        <p:txBody>
          <a:bodyPr wrap="square" rtlCol="0">
            <a:spAutoFit/>
          </a:bodyPr>
          <a:lstStyle/>
          <a:p>
            <a:r>
              <a:rPr lang="en-US" sz="1600" dirty="0">
                <a:latin typeface="Calibri" panose="020F0502020204030204" pitchFamily="34" charset="0"/>
                <a:cs typeface="Calibri" panose="020F0502020204030204" pitchFamily="34" charset="0"/>
              </a:rPr>
              <a:t>* </a:t>
            </a:r>
            <a:r>
              <a:rPr lang="en-US" sz="1400" dirty="0">
                <a:latin typeface="Calibri" panose="020F0502020204030204" pitchFamily="34" charset="0"/>
                <a:cs typeface="Calibri" panose="020F0502020204030204" pitchFamily="34" charset="0"/>
              </a:rPr>
              <a:t>When one apparatus does not respond another one is dispatched.  All calls are covered.</a:t>
            </a:r>
            <a:endParaRPr lang="en-US" sz="16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5426323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ssential">
  <a:themeElements>
    <a:clrScheme name="Essential">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sentia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6187FE7F6AA104189EE58D38AFEC22C" ma:contentTypeVersion="10" ma:contentTypeDescription="Create a new document." ma:contentTypeScope="" ma:versionID="723246a6dd38998609b0cf0108a9b390">
  <xsd:schema xmlns:xsd="http://www.w3.org/2001/XMLSchema" xmlns:xs="http://www.w3.org/2001/XMLSchema" xmlns:p="http://schemas.microsoft.com/office/2006/metadata/properties" xmlns:ns3="b7ae1444-1c1b-4ce1-9475-1aff77522d74" xmlns:ns4="a4d3af33-bcc3-43b5-9b0a-ef327ad66339" targetNamespace="http://schemas.microsoft.com/office/2006/metadata/properties" ma:root="true" ma:fieldsID="8002a77cb125bfd7065adb215997a4e1" ns3:_="" ns4:_="">
    <xsd:import namespace="b7ae1444-1c1b-4ce1-9475-1aff77522d74"/>
    <xsd:import namespace="a4d3af33-bcc3-43b5-9b0a-ef327ad66339"/>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OCR" minOccurs="0"/>
                <xsd:element ref="ns4:SharedWithUsers" minOccurs="0"/>
                <xsd:element ref="ns4:SharedWithDetails" minOccurs="0"/>
                <xsd:element ref="ns4:SharingHintHash"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7ae1444-1c1b-4ce1-9475-1aff77522d7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4d3af33-bcc3-43b5-9b0a-ef327ad66339"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SharingHintHash" ma:index="15"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540B350-B7D4-4DC9-9F36-3C5F516E373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7ae1444-1c1b-4ce1-9475-1aff77522d74"/>
    <ds:schemaRef ds:uri="a4d3af33-bcc3-43b5-9b0a-ef327ad6633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AC309BA-5285-490F-BB75-5AAA4D1F09F3}">
  <ds:schemaRefs>
    <ds:schemaRef ds:uri="http://purl.org/dc/terms/"/>
    <ds:schemaRef ds:uri="http://schemas.openxmlformats.org/package/2006/metadata/core-properties"/>
    <ds:schemaRef ds:uri="b7ae1444-1c1b-4ce1-9475-1aff77522d74"/>
    <ds:schemaRef ds:uri="http://schemas.microsoft.com/office/2006/documentManagement/types"/>
    <ds:schemaRef ds:uri="a4d3af33-bcc3-43b5-9b0a-ef327ad66339"/>
    <ds:schemaRef ds:uri="http://purl.org/dc/elements/1.1/"/>
    <ds:schemaRef ds:uri="http://schemas.microsoft.com/office/2006/metadata/properties"/>
    <ds:schemaRef ds:uri="http://schemas.microsoft.com/office/infopath/2007/PartnerControls"/>
    <ds:schemaRef ds:uri="http://www.w3.org/XML/1998/namespace"/>
    <ds:schemaRef ds:uri="http://purl.org/dc/dcmitype/"/>
  </ds:schemaRefs>
</ds:datastoreItem>
</file>

<file path=customXml/itemProps3.xml><?xml version="1.0" encoding="utf-8"?>
<ds:datastoreItem xmlns:ds="http://schemas.openxmlformats.org/officeDocument/2006/customXml" ds:itemID="{AF018706-D2F5-485A-89DA-44C95D02254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484</TotalTime>
  <Words>2779</Words>
  <Application>Microsoft Office PowerPoint</Application>
  <PresentationFormat>On-screen Show (4:3)</PresentationFormat>
  <Paragraphs>671</Paragraphs>
  <Slides>27</Slides>
  <Notes>5</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27</vt:i4>
      </vt:variant>
    </vt:vector>
  </HeadingPairs>
  <TitlesOfParts>
    <vt:vector size="35" baseType="lpstr">
      <vt:lpstr>Arial</vt:lpstr>
      <vt:lpstr>Arial Black</vt:lpstr>
      <vt:lpstr>Calibri</vt:lpstr>
      <vt:lpstr>Calibri Light</vt:lpstr>
      <vt:lpstr>Symbol</vt:lpstr>
      <vt:lpstr>Wingdings</vt:lpstr>
      <vt:lpstr>Essential</vt:lpstr>
      <vt:lpstr>Office Theme</vt:lpstr>
      <vt:lpstr>Falmouth Fire-EMS</vt:lpstr>
      <vt:lpstr>FALMOUTH FIRE-EMS</vt:lpstr>
      <vt:lpstr>Staffing timeline</vt:lpstr>
      <vt:lpstr>Staffing timeline</vt:lpstr>
      <vt:lpstr>Staffing timeline</vt:lpstr>
      <vt:lpstr>Staffing timeline</vt:lpstr>
      <vt:lpstr>FALMOUTH FIRE-EMS</vt:lpstr>
      <vt:lpstr>Call Volume has Increased significantly</vt:lpstr>
      <vt:lpstr>Call volume has increased significantly</vt:lpstr>
      <vt:lpstr>decrease in active call members</vt:lpstr>
      <vt:lpstr>decrease in active call members</vt:lpstr>
      <vt:lpstr>members are needed to respond</vt:lpstr>
      <vt:lpstr>Changes in ems protocols</vt:lpstr>
      <vt:lpstr>other important duties</vt:lpstr>
      <vt:lpstr>Falmouth Fire-EMS Should Be Able to…</vt:lpstr>
      <vt:lpstr>FALMOUTH FIRE-EMS</vt:lpstr>
      <vt:lpstr>PowerPoint Presentation</vt:lpstr>
      <vt:lpstr>FALMOUTH FIRE-EMS</vt:lpstr>
      <vt:lpstr>FALMOUTH FIRE-EMS</vt:lpstr>
      <vt:lpstr>STAFFING AT CENTRAL (BUCKNAM ROAD) ONLY</vt:lpstr>
      <vt:lpstr>STAFFING AT CENTRAL AND WINN ROAD (STATION 4)</vt:lpstr>
      <vt:lpstr>Staffing Plan for the Fire-EMS Department</vt:lpstr>
      <vt:lpstr>Staffing plan</vt:lpstr>
      <vt:lpstr>Staffing PLAN</vt:lpstr>
      <vt:lpstr>Staffing plan budget</vt:lpstr>
      <vt:lpstr>Staffing plan budget</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Falmouth Fire-EMS</dc:title>
  <dc:creator>Colin Shea</dc:creator>
  <cp:lastModifiedBy>Howard Rice</cp:lastModifiedBy>
  <cp:revision>33</cp:revision>
  <dcterms:created xsi:type="dcterms:W3CDTF">2020-02-18T16:48:11Z</dcterms:created>
  <dcterms:modified xsi:type="dcterms:W3CDTF">2020-02-21T16:11:59Z</dcterms:modified>
</cp:coreProperties>
</file>